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56" r:id="rId5"/>
    <p:sldId id="278" r:id="rId6"/>
    <p:sldId id="282" r:id="rId7"/>
    <p:sldId id="280" r:id="rId8"/>
    <p:sldId id="283" r:id="rId9"/>
    <p:sldId id="285" r:id="rId10"/>
    <p:sldId id="284" r:id="rId11"/>
    <p:sldId id="281" r:id="rId12"/>
    <p:sldId id="302" r:id="rId13"/>
    <p:sldId id="288" r:id="rId14"/>
    <p:sldId id="303" r:id="rId15"/>
    <p:sldId id="304" r:id="rId16"/>
    <p:sldId id="305" r:id="rId17"/>
    <p:sldId id="306" r:id="rId18"/>
    <p:sldId id="287" r:id="rId19"/>
    <p:sldId id="307" r:id="rId20"/>
    <p:sldId id="312" r:id="rId21"/>
    <p:sldId id="314" r:id="rId22"/>
    <p:sldId id="315" r:id="rId23"/>
    <p:sldId id="316" r:id="rId24"/>
    <p:sldId id="317" r:id="rId25"/>
    <p:sldId id="321" r:id="rId26"/>
    <p:sldId id="320" r:id="rId27"/>
    <p:sldId id="322" r:id="rId28"/>
    <p:sldId id="318" r:id="rId29"/>
    <p:sldId id="319" r:id="rId30"/>
    <p:sldId id="344" r:id="rId31"/>
    <p:sldId id="323" r:id="rId32"/>
    <p:sldId id="324" r:id="rId33"/>
    <p:sldId id="311" r:id="rId34"/>
    <p:sldId id="326" r:id="rId35"/>
    <p:sldId id="325" r:id="rId36"/>
    <p:sldId id="308" r:id="rId37"/>
    <p:sldId id="286" r:id="rId38"/>
    <p:sldId id="309" r:id="rId39"/>
    <p:sldId id="289" r:id="rId40"/>
    <p:sldId id="327" r:id="rId41"/>
    <p:sldId id="328" r:id="rId42"/>
    <p:sldId id="290" r:id="rId43"/>
    <p:sldId id="330" r:id="rId44"/>
    <p:sldId id="329" r:id="rId45"/>
    <p:sldId id="331" r:id="rId46"/>
    <p:sldId id="332" r:id="rId47"/>
    <p:sldId id="333" r:id="rId48"/>
    <p:sldId id="334" r:id="rId49"/>
    <p:sldId id="336" r:id="rId50"/>
    <p:sldId id="335" r:id="rId51"/>
    <p:sldId id="337" r:id="rId52"/>
    <p:sldId id="338" r:id="rId53"/>
    <p:sldId id="339" r:id="rId54"/>
    <p:sldId id="340" r:id="rId55"/>
    <p:sldId id="341" r:id="rId56"/>
    <p:sldId id="291" r:id="rId57"/>
    <p:sldId id="342" r:id="rId58"/>
    <p:sldId id="343" r:id="rId59"/>
    <p:sldId id="292" r:id="rId60"/>
    <p:sldId id="276" r:id="rId61"/>
  </p:sldIdLst>
  <p:sldSz cx="12192000" cy="6858000"/>
  <p:notesSz cx="6858000" cy="9144000"/>
  <p:defaultTex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3"/>
    <p:restoredTop sz="79843" autoAdjust="0"/>
  </p:normalViewPr>
  <p:slideViewPr>
    <p:cSldViewPr snapToGrid="0">
      <p:cViewPr varScale="1">
        <p:scale>
          <a:sx n="91" d="100"/>
          <a:sy n="91" d="100"/>
        </p:scale>
        <p:origin x="12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5/6/24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1B28674F-E567-AA4B-8C16-788D7CE21C4F}" type="slidenum">
              <a:rPr lang="en-CN" smtClean="0"/>
              <a:t>2</a:t>
            </a:fld>
            <a:endParaRPr kumimoji="1" lang="en-CN" altLang="zh-CN"/>
          </a:p>
        </p:txBody>
      </p:sp>
    </p:spTree>
    <p:extLst>
      <p:ext uri="{BB962C8B-B14F-4D97-AF65-F5344CB8AC3E}">
        <p14:creationId xmlns:p14="http://schemas.microsoft.com/office/powerpoint/2010/main" val="3876740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r>
              <a:rPr lang="zh-CN" altLang="en-US" dirty="0"/>
              <a:t> </a:t>
            </a:r>
            <a:r>
              <a:rPr lang="en-US" altLang="zh-CN" dirty="0"/>
              <a:t>determiner</a:t>
            </a:r>
            <a:r>
              <a:rPr lang="zh-CN" altLang="en-US" dirty="0"/>
              <a:t>，限定词</a:t>
            </a:r>
            <a:endParaRPr lang="en-US" altLang="zh-CN" dirty="0"/>
          </a:p>
          <a:p>
            <a:r>
              <a:rPr lang="en-US" altLang="zh-CN" dirty="0"/>
              <a:t>P:</a:t>
            </a:r>
            <a:r>
              <a:rPr lang="zh-CN" altLang="en-US" dirty="0"/>
              <a:t> </a:t>
            </a:r>
            <a:r>
              <a:rPr lang="en-US" altLang="zh-CN" dirty="0"/>
              <a:t>preposition</a:t>
            </a:r>
            <a:r>
              <a:rPr lang="zh-CN" altLang="en-US" dirty="0"/>
              <a:t>，介词</a:t>
            </a:r>
            <a:endParaRPr lang="en-US" altLang="zh-CN" dirty="0"/>
          </a:p>
          <a:p>
            <a:endParaRPr lang="en-US" altLang="zh-CN" dirty="0"/>
          </a:p>
          <a:p>
            <a:r>
              <a:rPr lang="zh-CN" altLang="en-US" dirty="0"/>
              <a:t>因此，为了将这些非终结符转换为终结符，我们有所谓的重写规则，这些规则看起来像这样。我们在箭头的左侧有 </a:t>
            </a:r>
            <a:r>
              <a:rPr lang="en-US" altLang="zh-CN" dirty="0"/>
              <a:t>N</a:t>
            </a:r>
            <a:r>
              <a:rPr lang="zh-CN" altLang="en-US" dirty="0"/>
              <a:t>，箭头表示，如果我有 </a:t>
            </a:r>
            <a:r>
              <a:rPr lang="en-US" altLang="zh-CN" dirty="0"/>
              <a:t>N </a:t>
            </a:r>
            <a:r>
              <a:rPr lang="zh-CN" altLang="en-US" dirty="0"/>
              <a:t>个非终结符号，那么我可以将它变成这些用垂直线分隔的各种不同可能性中的任何一种。</a:t>
            </a:r>
          </a:p>
          <a:p>
            <a:endParaRPr lang="zh-CN" altLang="en-US" dirty="0"/>
          </a:p>
          <a:p>
            <a:r>
              <a:rPr lang="zh-CN" altLang="en-US" dirty="0"/>
              <a:t>所以一个名词可以翻译成她这个词。一个名词可以翻译成 </a:t>
            </a:r>
            <a:r>
              <a:rPr lang="en-US" altLang="zh-CN" dirty="0"/>
              <a:t>city</a:t>
            </a:r>
            <a:r>
              <a:rPr lang="zh-CN" altLang="en-US" dirty="0"/>
              <a:t>、</a:t>
            </a:r>
            <a:r>
              <a:rPr lang="en-US" altLang="zh-CN" dirty="0"/>
              <a:t>car</a:t>
            </a:r>
            <a:r>
              <a:rPr lang="zh-CN" altLang="en-US" dirty="0"/>
              <a:t>、</a:t>
            </a:r>
            <a:r>
              <a:rPr lang="en-US" altLang="zh-CN" dirty="0"/>
              <a:t>Harry </a:t>
            </a:r>
            <a:r>
              <a:rPr lang="zh-CN" altLang="en-US" dirty="0"/>
              <a:t>或任何其他词。例如，这些都是名词的例子。同时，限定词 </a:t>
            </a:r>
            <a:r>
              <a:rPr lang="en-US" altLang="zh-CN" dirty="0"/>
              <a:t>D </a:t>
            </a:r>
            <a:r>
              <a:rPr lang="zh-CN" altLang="en-US" dirty="0"/>
              <a:t>可以翻译成 </a:t>
            </a:r>
            <a:r>
              <a:rPr lang="en-US" altLang="zh-CN" dirty="0"/>
              <a:t>the, or a, or an</a:t>
            </a:r>
            <a:r>
              <a:rPr lang="zh-CN" altLang="en-US" dirty="0"/>
              <a:t>。 </a:t>
            </a:r>
            <a:r>
              <a:rPr lang="en-US" altLang="zh-CN" dirty="0"/>
              <a:t>V for verb </a:t>
            </a:r>
            <a:r>
              <a:rPr lang="zh-CN" altLang="en-US" dirty="0"/>
              <a:t>可以翻译成这些动词中的任何一个。介词 </a:t>
            </a:r>
            <a:r>
              <a:rPr lang="en-US" altLang="zh-CN" dirty="0"/>
              <a:t>P </a:t>
            </a:r>
            <a:r>
              <a:rPr lang="zh-CN" altLang="en-US" dirty="0"/>
              <a:t>可以翻译成任何介词</a:t>
            </a:r>
            <a:r>
              <a:rPr lang="en-US" altLang="zh-CN" dirty="0"/>
              <a:t>——to</a:t>
            </a:r>
            <a:r>
              <a:rPr lang="zh-CN" altLang="en-US" dirty="0"/>
              <a:t>、</a:t>
            </a:r>
            <a:r>
              <a:rPr lang="en-US" altLang="zh-CN" dirty="0"/>
              <a:t>on</a:t>
            </a:r>
            <a:r>
              <a:rPr lang="zh-CN" altLang="en-US" dirty="0"/>
              <a:t>、</a:t>
            </a:r>
            <a:r>
              <a:rPr lang="en-US" altLang="zh-CN" dirty="0"/>
              <a:t>over </a:t>
            </a:r>
            <a:r>
              <a:rPr lang="zh-CN" altLang="en-US" dirty="0"/>
              <a:t>等等。然后形容词的 </a:t>
            </a:r>
            <a:r>
              <a:rPr lang="en-US" altLang="zh-CN" dirty="0"/>
              <a:t>ADJ </a:t>
            </a:r>
            <a:r>
              <a:rPr lang="zh-CN" altLang="en-US" dirty="0"/>
              <a:t>也可以翻译成任何这些可能的形容词。</a:t>
            </a:r>
          </a:p>
          <a:p>
            <a:endParaRPr lang="zh-CN" altLang="en-US" dirty="0"/>
          </a:p>
          <a:p>
            <a:r>
              <a:rPr lang="zh-CN" altLang="en-US" dirty="0"/>
              <a:t>所以这些就是我们的上下文无关语法中的规则。当我们定义我们的语法是什么，英语或任何其他语言的结构是什么时，我们给它这些类型的规则说：名词可以是这些可能性中的任何一种，动词可以是那些中的任何一种可能性。但事实证明，我们可以开始构建其他规则，而不仅仅是将一个非终结符号转换为一个终结符号。</a:t>
            </a:r>
            <a:endParaRPr lang="en-US" altLang="zh-CN" dirty="0"/>
          </a:p>
          <a:p>
            <a:endParaRPr lang="zh-CN" altLang="en-US" dirty="0"/>
          </a:p>
          <a:p>
            <a:r>
              <a:rPr lang="zh-CN" altLang="en-US" dirty="0"/>
              <a:t>我们总是要在箭头的左侧有一个非终结符，但在箭头的右侧，我们可以有其他东西。我们甚至可以有其他非终结符号。那么这是什么意思呢？好吧，我们有名词的概念</a:t>
            </a:r>
            <a:r>
              <a:rPr lang="en-US" altLang="zh-CN" dirty="0"/>
              <a:t>——</a:t>
            </a:r>
            <a:r>
              <a:rPr lang="zh-CN" altLang="en-US" dirty="0"/>
              <a:t>例如 </a:t>
            </a:r>
            <a:r>
              <a:rPr lang="en-US" altLang="zh-CN" dirty="0"/>
              <a:t>she</a:t>
            </a:r>
            <a:r>
              <a:rPr lang="zh-CN" altLang="en-US" dirty="0"/>
              <a:t>、</a:t>
            </a:r>
            <a:r>
              <a:rPr lang="en-US" altLang="zh-CN" dirty="0"/>
              <a:t>city</a:t>
            </a:r>
            <a:r>
              <a:rPr lang="zh-CN" altLang="en-US" dirty="0"/>
              <a:t>、</a:t>
            </a:r>
            <a:r>
              <a:rPr lang="en-US" altLang="zh-CN" dirty="0"/>
              <a:t>car</a:t>
            </a:r>
            <a:r>
              <a:rPr lang="zh-CN" altLang="en-US" dirty="0"/>
              <a:t>、</a:t>
            </a:r>
            <a:r>
              <a:rPr lang="en-US" altLang="zh-CN" dirty="0"/>
              <a:t>Harry——</a:t>
            </a:r>
            <a:r>
              <a:rPr lang="zh-CN" altLang="en-US" dirty="0"/>
              <a:t>但也有名词短语</a:t>
            </a:r>
            <a:r>
              <a:rPr lang="en-US" altLang="zh-CN" dirty="0"/>
              <a:t>——</a:t>
            </a:r>
            <a:r>
              <a:rPr lang="zh-CN" altLang="en-US" dirty="0"/>
              <a:t>比如用作名词的短语</a:t>
            </a:r>
            <a:r>
              <a:rPr lang="en-US" altLang="zh-CN" dirty="0"/>
              <a:t>——</a:t>
            </a:r>
            <a:r>
              <a:rPr lang="zh-CN" altLang="en-US" dirty="0"/>
              <a:t>它们不仅仅是一个词，而是是多个单词。</a:t>
            </a:r>
          </a:p>
          <a:p>
            <a:endParaRPr lang="zh-CN" altLang="en-US" dirty="0"/>
          </a:p>
          <a:p>
            <a:r>
              <a:rPr lang="zh-CN" altLang="en-US" dirty="0"/>
              <a:t>就像</a:t>
            </a:r>
            <a:r>
              <a:rPr lang="en-US" altLang="zh-CN" dirty="0"/>
              <a:t>the city</a:t>
            </a:r>
            <a:r>
              <a:rPr lang="zh-CN" altLang="en-US" dirty="0"/>
              <a:t>是两个词，它们一起作为我们所谓的名词短语。它是多个单词，但它们一起作为名词使用。或者，如果你想一个更复杂的表达，比如</a:t>
            </a:r>
            <a:r>
              <a:rPr lang="en-US" altLang="zh-CN" dirty="0"/>
              <a:t>the big city——</a:t>
            </a:r>
            <a:r>
              <a:rPr lang="zh-CN" altLang="en-US" dirty="0"/>
              <a:t>三个词都作为一个名词</a:t>
            </a:r>
            <a:r>
              <a:rPr lang="en-US" altLang="zh-CN" dirty="0"/>
              <a:t>——</a:t>
            </a:r>
            <a:r>
              <a:rPr lang="zh-CN" altLang="en-US" dirty="0"/>
              <a:t>或者</a:t>
            </a:r>
            <a:r>
              <a:rPr lang="en-US" altLang="zh-CN" dirty="0"/>
              <a:t>the city on the city——</a:t>
            </a:r>
            <a:r>
              <a:rPr lang="zh-CN" altLang="en-US" dirty="0"/>
              <a:t>现在有多个词，但整组词的作用有点像一个名词</a:t>
            </a:r>
            <a:r>
              <a:rPr lang="en-US" altLang="zh-CN" dirty="0"/>
              <a:t>.</a:t>
            </a:r>
            <a:r>
              <a:rPr lang="zh-CN" altLang="en-US" dirty="0"/>
              <a:t>它代替名词短语。</a:t>
            </a:r>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11</a:t>
            </a:fld>
            <a:endParaRPr kumimoji="1" lang="zh-CN" altLang="en-US"/>
          </a:p>
        </p:txBody>
      </p:sp>
    </p:spTree>
    <p:extLst>
      <p:ext uri="{BB962C8B-B14F-4D97-AF65-F5344CB8AC3E}">
        <p14:creationId xmlns:p14="http://schemas.microsoft.com/office/powerpoint/2010/main" val="1429481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为此，我们将介绍一个名为 </a:t>
            </a:r>
            <a:r>
              <a:rPr lang="en-US" altLang="zh-CN" dirty="0"/>
              <a:t>NP </a:t>
            </a:r>
            <a:r>
              <a:rPr lang="zh-CN" altLang="en-US" dirty="0"/>
              <a:t>的新非终结符号的概念，它将代表名词短语。这个重写规则说一个名词短语它可以是一个名词</a:t>
            </a:r>
            <a:r>
              <a:rPr lang="en-US" altLang="zh-CN" dirty="0"/>
              <a:t>——</a:t>
            </a:r>
            <a:r>
              <a:rPr lang="zh-CN" altLang="en-US" dirty="0"/>
              <a:t>所以像她这样的东西是一个名词，因此，它也可以是一个名词短语</a:t>
            </a:r>
            <a:r>
              <a:rPr lang="en-US" altLang="zh-CN" dirty="0"/>
              <a:t>——</a:t>
            </a:r>
            <a:r>
              <a:rPr lang="zh-CN" altLang="en-US" dirty="0"/>
              <a:t>但是一个名词短语也可以是一个限定词，</a:t>
            </a:r>
            <a:r>
              <a:rPr lang="en-US" altLang="zh-CN" dirty="0"/>
              <a:t>D</a:t>
            </a:r>
            <a:r>
              <a:rPr lang="zh-CN" altLang="en-US" dirty="0"/>
              <a:t>，后面跟着一个名词</a:t>
            </a:r>
            <a:r>
              <a:rPr lang="en-US" altLang="zh-CN" dirty="0"/>
              <a:t>——</a:t>
            </a:r>
            <a:r>
              <a:rPr lang="zh-CN" altLang="en-US" dirty="0"/>
              <a:t>在这个非常简单的语法中，我们可以通过两种方式获得一个名词短语。</a:t>
            </a:r>
          </a:p>
          <a:p>
            <a:endParaRPr lang="zh-CN" altLang="en-US" dirty="0"/>
          </a:p>
          <a:p>
            <a:r>
              <a:rPr lang="zh-CN" altLang="en-US" dirty="0"/>
              <a:t>当然，英语比这更复杂，但是名词短语要么是名词，要么是限定词后跟名词。所以对于第一个例子，一个只是名词的名词短语，这将允许我们生成像她这样的名词短语，因为名词短语只是一个名词，而名词可以是单词 </a:t>
            </a:r>
            <a:r>
              <a:rPr lang="en-US" altLang="zh-CN" dirty="0"/>
              <a:t>she</a:t>
            </a:r>
            <a:r>
              <a:rPr lang="zh-CN" altLang="en-US" dirty="0"/>
              <a:t>，例如。</a:t>
            </a:r>
          </a:p>
          <a:p>
            <a:endParaRPr lang="zh-CN" altLang="en-US" dirty="0"/>
          </a:p>
          <a:p>
            <a:r>
              <a:rPr lang="zh-CN" altLang="en-US" dirty="0"/>
              <a:t>同时，如果我们想看其中一个例子，名词短语变成限定词和名词，那么我们会得到这样的结构。现在我们开始看到语言的结构从语法树中的这些规则中浮现出来，正如我们所说的，这种树状结构代表了我们自然语言的语法。在这里，我们有一个名词短语，这个名词短语由一个限定词和一个名词组成，根据该规则，其中限定词是单词 </a:t>
            </a:r>
            <a:r>
              <a:rPr lang="en-US" altLang="zh-CN" dirty="0"/>
              <a:t>the</a:t>
            </a:r>
            <a:r>
              <a:rPr lang="zh-CN" altLang="en-US" dirty="0"/>
              <a:t>，名词是单词 </a:t>
            </a:r>
            <a:r>
              <a:rPr lang="en-US" altLang="zh-CN" dirty="0"/>
              <a:t>city</a:t>
            </a:r>
            <a:r>
              <a:rPr lang="zh-CN" altLang="en-US" dirty="0"/>
              <a:t>。</a:t>
            </a:r>
          </a:p>
          <a:p>
            <a:endParaRPr lang="zh-CN" altLang="en-US" dirty="0"/>
          </a:p>
          <a:p>
            <a:r>
              <a:rPr lang="zh-CN" altLang="en-US" dirty="0"/>
              <a:t>所以这里是一个名词短语，由结构内部的多个单词组成。并使用这种取一个符号并用其他符号重写它的想法</a:t>
            </a:r>
            <a:r>
              <a:rPr lang="en-US" altLang="zh-CN" dirty="0"/>
              <a:t>——</a:t>
            </a:r>
            <a:r>
              <a:rPr lang="zh-CN" altLang="en-US" dirty="0"/>
              <a:t>这可能是终端符号，比如 </a:t>
            </a:r>
            <a:r>
              <a:rPr lang="en-US" altLang="zh-CN" dirty="0"/>
              <a:t>the and city</a:t>
            </a:r>
            <a:r>
              <a:rPr lang="zh-CN" altLang="en-US" dirty="0"/>
              <a:t>，但也可能是非终端符号，比如 </a:t>
            </a:r>
            <a:r>
              <a:rPr lang="en-US" altLang="zh-CN" dirty="0"/>
              <a:t>D </a:t>
            </a:r>
            <a:r>
              <a:rPr lang="zh-CN" altLang="en-US" dirty="0"/>
              <a:t>代表限定词或 </a:t>
            </a:r>
            <a:r>
              <a:rPr lang="en-US" altLang="zh-CN" dirty="0"/>
              <a:t>N </a:t>
            </a:r>
            <a:r>
              <a:rPr lang="zh-CN" altLang="en-US" dirty="0"/>
              <a:t>代表名词</a:t>
            </a:r>
            <a:r>
              <a:rPr lang="en-US" altLang="zh-CN" dirty="0"/>
              <a:t>——</a:t>
            </a:r>
            <a:r>
              <a:rPr lang="zh-CN" altLang="en-US" dirty="0"/>
              <a:t>然后我们可以开始构建越来越复杂的结构。除了名词短语，我们还可以考虑动词短语。</a:t>
            </a:r>
          </a:p>
          <a:p>
            <a:endParaRPr lang="zh-CN" altLang="en-US" dirty="0"/>
          </a:p>
          <a:p>
            <a:r>
              <a:rPr lang="zh-CN" altLang="en-US" dirty="0"/>
              <a:t>那么动词短语会是什么样子呢？好吧，一个动词短语可能只是一个动词。在像“</a:t>
            </a:r>
            <a:r>
              <a:rPr lang="en-US" altLang="zh-CN" dirty="0"/>
              <a:t>I walked”</a:t>
            </a:r>
            <a:r>
              <a:rPr lang="zh-CN" altLang="en-US" dirty="0"/>
              <a:t>这样的句子中，</a:t>
            </a:r>
            <a:r>
              <a:rPr lang="en-US" altLang="zh-CN" dirty="0"/>
              <a:t>walked </a:t>
            </a:r>
            <a:r>
              <a:rPr lang="zh-CN" altLang="en-US" dirty="0"/>
              <a:t>是一个动词，它在该句子中充当动词短语。但也有更复杂的动词短语，它们不仅仅是一个单词，而是多个单词。例如，如果你想到像“</a:t>
            </a:r>
            <a:r>
              <a:rPr lang="en-US" altLang="zh-CN" dirty="0"/>
              <a:t>she saw the city</a:t>
            </a:r>
            <a:r>
              <a:rPr lang="zh-CN" altLang="en-US" dirty="0"/>
              <a:t>”这样的句子，</a:t>
            </a:r>
            <a:r>
              <a:rPr lang="en-US" altLang="zh-CN" dirty="0"/>
              <a:t>”saw the city”</a:t>
            </a:r>
            <a:r>
              <a:rPr lang="zh-CN" altLang="en-US" dirty="0"/>
              <a:t>是整个动词短语。例如，它就像她正在做的那样。</a:t>
            </a:r>
          </a:p>
          <a:p>
            <a:endParaRPr lang="zh-CN" altLang="en-US" dirty="0"/>
          </a:p>
          <a:p>
            <a:r>
              <a:rPr lang="zh-CN" altLang="en-US" dirty="0"/>
              <a:t>所以我们的动词短语可能有这样的规则。动词短语要么只是一个简单的动词，要么是一个动词后跟一个名词短语。我们之前看到，名词短语要么是名词，要么是限定词后跟名词。所以一个动词短语可能是一些简单的东西，就像动词短语它只是一个动词。例如，那个动词可以是 </a:t>
            </a:r>
            <a:r>
              <a:rPr lang="en-US" altLang="zh-CN" dirty="0"/>
              <a:t>saw </a:t>
            </a:r>
            <a:r>
              <a:rPr lang="zh-CN" altLang="en-US" dirty="0"/>
              <a:t>这个词。</a:t>
            </a:r>
          </a:p>
          <a:p>
            <a:endParaRPr lang="zh-CN" altLang="en-US" dirty="0"/>
          </a:p>
          <a:p>
            <a:r>
              <a:rPr lang="zh-CN" altLang="en-US" dirty="0"/>
              <a:t>但它也可能是更复杂的东西，比如这个名词，我们开始看到一个更大的语法树，阅读语法树的方式是动词短语是动词和名词短语，动词可以是像</a:t>
            </a:r>
            <a:r>
              <a:rPr lang="en-US" altLang="zh-CN" dirty="0"/>
              <a:t>saw</a:t>
            </a:r>
            <a:r>
              <a:rPr lang="zh-CN" altLang="en-US" dirty="0"/>
              <a:t>一样的东西。这是我们之前见过的一个名词短语，这个名词短语就是 </a:t>
            </a:r>
            <a:r>
              <a:rPr lang="en-US" altLang="zh-CN" dirty="0"/>
              <a:t>the city——</a:t>
            </a:r>
            <a:r>
              <a:rPr lang="zh-CN" altLang="en-US" dirty="0"/>
              <a:t>一个由限定词</a:t>
            </a:r>
            <a:r>
              <a:rPr lang="en-US" altLang="zh-CN" dirty="0"/>
              <a:t>the</a:t>
            </a:r>
            <a:r>
              <a:rPr lang="zh-CN" altLang="en-US" dirty="0"/>
              <a:t>和名词</a:t>
            </a:r>
            <a:r>
              <a:rPr lang="en-US" altLang="zh-CN" dirty="0"/>
              <a:t>city</a:t>
            </a:r>
            <a:r>
              <a:rPr lang="zh-CN" altLang="en-US" dirty="0"/>
              <a:t>组成的名词短语，它们一起构成了这个更大的动词短语。</a:t>
            </a:r>
          </a:p>
          <a:p>
            <a:endParaRPr lang="zh-CN" altLang="en-US" dirty="0"/>
          </a:p>
          <a:p>
            <a:r>
              <a:rPr lang="zh-CN" altLang="en-US" dirty="0"/>
              <a:t>然后再举一个规则的例子，我们也可以有这样的规则</a:t>
            </a:r>
            <a:r>
              <a:rPr lang="en-US" altLang="zh-CN" dirty="0"/>
              <a:t>——</a:t>
            </a:r>
            <a:r>
              <a:rPr lang="zh-CN" altLang="en-US" dirty="0"/>
              <a:t>句子 </a:t>
            </a:r>
            <a:r>
              <a:rPr lang="en-US" altLang="zh-CN" dirty="0"/>
              <a:t>S </a:t>
            </a:r>
            <a:r>
              <a:rPr lang="zh-CN" altLang="en-US" dirty="0"/>
              <a:t>转到名词短语和动词短语。句子的基本结构是名词短语后接动词短语。这是一种表达你在学习英语语法时可能学到的想法的正式语法方式，当你读到一个句子就像一个主语和一个动词，主语和动作</a:t>
            </a:r>
            <a:r>
              <a:rPr lang="en-US" altLang="zh-CN" dirty="0"/>
              <a:t>——</a:t>
            </a:r>
            <a:r>
              <a:rPr lang="zh-CN" altLang="en-US" dirty="0"/>
              <a:t>发生在特定名词短语上的事情时。</a:t>
            </a:r>
          </a:p>
          <a:p>
            <a:endParaRPr lang="zh-CN" altLang="en-US" dirty="0"/>
          </a:p>
          <a:p>
            <a:r>
              <a:rPr lang="zh-CN" altLang="en-US" dirty="0"/>
              <a:t>所以使用这个结构，我们可以构造一个看起来像这样的句子。一个句子由一个名词短语和一个动词短语组成。一个名词短语可以只是一个名词，比如 </a:t>
            </a:r>
            <a:r>
              <a:rPr lang="en-US" altLang="zh-CN" dirty="0"/>
              <a:t>she </a:t>
            </a:r>
            <a:r>
              <a:rPr lang="zh-CN" altLang="en-US" dirty="0"/>
              <a:t>这个词。动词短语可以是一个动词和一个名词短语，其中</a:t>
            </a:r>
            <a:r>
              <a:rPr lang="en-US" altLang="zh-CN" dirty="0"/>
              <a:t>——</a:t>
            </a:r>
            <a:r>
              <a:rPr lang="zh-CN" altLang="en-US" dirty="0"/>
              <a:t>这是我们之前看到的</a:t>
            </a:r>
            <a:r>
              <a:rPr lang="en-US" altLang="zh-CN" dirty="0"/>
              <a:t>——</a:t>
            </a:r>
            <a:r>
              <a:rPr lang="zh-CN" altLang="en-US" dirty="0"/>
              <a:t>动词是</a:t>
            </a:r>
            <a:r>
              <a:rPr lang="en-US" altLang="zh-CN" dirty="0"/>
              <a:t>saw</a:t>
            </a:r>
            <a:r>
              <a:rPr lang="zh-CN" altLang="en-US" dirty="0"/>
              <a:t>，名词短语是</a:t>
            </a:r>
            <a:r>
              <a:rPr lang="en-US" altLang="zh-CN" dirty="0"/>
              <a:t>city</a:t>
            </a:r>
            <a:r>
              <a:rPr lang="zh-CN" altLang="en-US" dirty="0"/>
              <a:t>。</a:t>
            </a:r>
          </a:p>
          <a:p>
            <a:endParaRPr lang="zh-CN" altLang="en-US" dirty="0"/>
          </a:p>
          <a:p>
            <a:r>
              <a:rPr lang="zh-CN" altLang="en-US" dirty="0"/>
              <a:t>现在看看我们在这里做了什么。我们所做的是，通过定义一组规则，我们可以运行采用这些词的算法</a:t>
            </a:r>
            <a:r>
              <a:rPr lang="en-US" altLang="zh-CN" dirty="0"/>
              <a:t>——</a:t>
            </a:r>
            <a:r>
              <a:rPr lang="zh-CN" altLang="en-US" dirty="0"/>
              <a:t>例如，如果你想研究的话，</a:t>
            </a:r>
            <a:r>
              <a:rPr lang="en-US" altLang="zh-CN" dirty="0"/>
              <a:t>CYK </a:t>
            </a:r>
            <a:r>
              <a:rPr lang="zh-CN" altLang="en-US" dirty="0"/>
              <a:t>算法就是其中的一个例子</a:t>
            </a:r>
            <a:r>
              <a:rPr lang="en-US" altLang="zh-CN" dirty="0"/>
              <a:t>——</a:t>
            </a:r>
            <a:r>
              <a:rPr lang="zh-CN" altLang="en-US" dirty="0"/>
              <a:t>你从一组终结符号开始，就像</a:t>
            </a:r>
            <a:r>
              <a:rPr lang="en-US" altLang="zh-CN" dirty="0"/>
              <a:t>”she saw the city”</a:t>
            </a:r>
            <a:r>
              <a:rPr lang="zh-CN" altLang="en-US" dirty="0"/>
              <a:t>，然后使用这些规则，你就能弄清楚，你是如何从一个句子</a:t>
            </a:r>
            <a:r>
              <a:rPr lang="en-US" altLang="zh-CN" dirty="0"/>
              <a:t>(sentence)</a:t>
            </a:r>
            <a:r>
              <a:rPr lang="zh-CN" altLang="en-US" dirty="0"/>
              <a:t>转到</a:t>
            </a:r>
            <a:r>
              <a:rPr lang="en-US" altLang="zh-CN" dirty="0"/>
              <a:t>”she” saw the city”</a:t>
            </a:r>
            <a:r>
              <a:rPr lang="zh-CN" altLang="en-US" dirty="0"/>
              <a:t>的？</a:t>
            </a:r>
          </a:p>
          <a:p>
            <a:endParaRPr lang="zh-CN" altLang="en-US" dirty="0"/>
          </a:p>
          <a:p>
            <a:r>
              <a:rPr lang="zh-CN" altLang="en-US" sz="1200" b="0" i="0" kern="1200" dirty="0">
                <a:solidFill>
                  <a:schemeClr val="tx1"/>
                </a:solidFill>
                <a:effectLst/>
                <a:latin typeface="+mn-lt"/>
                <a:ea typeface="+mn-ea"/>
                <a:cs typeface="+mn-cs"/>
              </a:rPr>
              <a:t>这都是通过这些重写规则完成的。所以这个句子包含一个名词短语和一个动词短语。动词短语可以是一个动词和一个名词短语，以此类推，你可以想象一下如何使用这种结构并找出如何为该组终端符号、该组单词生成一个解析树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一个语法树。</a:t>
            </a:r>
            <a:endParaRPr lang="en-US" altLang="zh-CN" sz="1200" b="0" i="0" kern="1200" dirty="0">
              <a:solidFill>
                <a:schemeClr val="tx1"/>
              </a:solidFill>
              <a:effectLst/>
              <a:latin typeface="+mn-lt"/>
              <a:ea typeface="+mn-ea"/>
              <a:cs typeface="+mn-cs"/>
            </a:endParaRPr>
          </a:p>
          <a:p>
            <a:endParaRPr lang="zh-CN" altLang="en-US" dirty="0"/>
          </a:p>
          <a:p>
            <a:r>
              <a:rPr lang="zh-CN" altLang="en-US" sz="1200" b="0" i="0" kern="1200" dirty="0">
                <a:solidFill>
                  <a:schemeClr val="tx1"/>
                </a:solidFill>
                <a:effectLst/>
                <a:latin typeface="+mn-lt"/>
                <a:ea typeface="+mn-ea"/>
                <a:cs typeface="+mn-cs"/>
              </a:rPr>
              <a:t>如果你试图对一个不符合语法的句子进行这样的处理，比如“</a:t>
            </a:r>
            <a:r>
              <a:rPr lang="en-US" altLang="zh-CN" sz="1200" b="0" i="0" kern="1200" dirty="0">
                <a:solidFill>
                  <a:schemeClr val="tx1"/>
                </a:solidFill>
                <a:effectLst/>
                <a:latin typeface="+mn-lt"/>
                <a:ea typeface="+mn-ea"/>
                <a:cs typeface="+mn-cs"/>
              </a:rPr>
              <a:t>saw the city she”</a:t>
            </a:r>
            <a:r>
              <a:rPr lang="zh-CN" altLang="en-US" sz="1200" b="0" i="0" kern="1200" dirty="0">
                <a:solidFill>
                  <a:schemeClr val="tx1"/>
                </a:solidFill>
                <a:effectLst/>
                <a:latin typeface="+mn-lt"/>
                <a:ea typeface="+mn-ea"/>
                <a:cs typeface="+mn-cs"/>
              </a:rPr>
              <a:t>，那么这是行不通的。无法使用这些规则来生成那些不属于该语言的句子。因此，如果规则足够具有表现力，能够表达自然语言中所有你想要表达的思想，这种模型就会非常有帮助。</a:t>
            </a:r>
            <a:endParaRPr lang="en-US" altLang="zh-CN" sz="1200" b="0" i="0" kern="1200" dirty="0">
              <a:solidFill>
                <a:schemeClr val="tx1"/>
              </a:solidFill>
              <a:effectLst/>
              <a:latin typeface="+mn-lt"/>
              <a:ea typeface="+mn-ea"/>
              <a:cs typeface="+mn-cs"/>
            </a:endParaRPr>
          </a:p>
          <a:p>
            <a:endParaRPr lang="zh-CN" altLang="en-US" dirty="0"/>
          </a:p>
          <a:p>
            <a:r>
              <a:rPr lang="zh-CN" altLang="en-US" dirty="0"/>
              <a:t>当然，仅仅使用我们这里介绍的简单规则，有很多句子我们无法生成 </a:t>
            </a:r>
            <a:r>
              <a:rPr lang="en-US" altLang="zh-CN" dirty="0"/>
              <a:t>- </a:t>
            </a:r>
            <a:r>
              <a:rPr lang="zh-CN" altLang="en-US" dirty="0"/>
              <a:t>这些句子可能符合语法，符合句法规则，但我们使用这些规则无法构建这些句子。在这种情况下，我们可能需要一些更复杂的规则来处理这些情况。</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12</a:t>
            </a:fld>
            <a:endParaRPr kumimoji="1" lang="zh-CN" altLang="en-US"/>
          </a:p>
        </p:txBody>
      </p:sp>
    </p:spTree>
    <p:extLst>
      <p:ext uri="{BB962C8B-B14F-4D97-AF65-F5344CB8AC3E}">
        <p14:creationId xmlns:p14="http://schemas.microsoft.com/office/powerpoint/2010/main" val="410102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概率文法为每个字符串分配一个概率</a:t>
            </a:r>
            <a:endParaRPr lang="en-US" altLang="zh-CN" dirty="0"/>
          </a:p>
          <a:p>
            <a:r>
              <a:rPr lang="zh-CN" altLang="en-US" b="1"/>
              <a:t>“上下文无关”意味着任一规则都可以在任何上下文中使用</a:t>
            </a:r>
            <a:r>
              <a:rPr lang="en-US" altLang="zh-CN" b="1"/>
              <a:t>:</a:t>
            </a:r>
          </a:p>
          <a:p>
            <a:r>
              <a:rPr lang="zh-CN" altLang="en-US" dirty="0"/>
              <a:t>句子开头的名词短语的规则与句子后面的另一个名词短语的规则相同，如果同一短语出现在两个不同位置，那么每次的概率都必须相同。</a:t>
            </a:r>
            <a:endParaRPr lang="en-US" altLang="zh-CN" dirty="0"/>
          </a:p>
          <a:p>
            <a:r>
              <a:rPr lang="zh-CN" altLang="en-US" dirty="0"/>
              <a:t>这里给出了一个例子，为一小段英文文本定义了一个</a:t>
            </a:r>
            <a:r>
              <a:rPr lang="en-US" altLang="zh-CN" dirty="0"/>
              <a:t>PCFG</a:t>
            </a:r>
            <a:r>
              <a:rPr lang="zh-CN" altLang="en-US" dirty="0"/>
              <a:t>文法，该文法适用于</a:t>
            </a:r>
            <a:r>
              <a:rPr lang="zh-CN" altLang="en-US" b="1"/>
              <a:t>探索</a:t>
            </a:r>
            <a:r>
              <a:rPr lang="en-US" altLang="zh-CN" b="1" err="1"/>
              <a:t>wumpus</a:t>
            </a:r>
            <a:r>
              <a:rPr lang="zh-CN" altLang="en-US" b="1"/>
              <a:t>世界</a:t>
            </a:r>
            <a:r>
              <a:rPr lang="zh-CN" altLang="en-US" dirty="0"/>
              <a:t>的智能体之间的通信。</a:t>
            </a:r>
            <a:endParaRPr lang="en-US" altLang="zh-CN" dirty="0"/>
          </a:p>
          <a:p>
            <a:r>
              <a:rPr lang="en-US" altLang="zh-CN" dirty="0"/>
              <a:t>(</a:t>
            </a:r>
            <a:r>
              <a:rPr lang="en-US" altLang="zh-CN" sz="1200" b="0" i="0" kern="1200" dirty="0">
                <a:solidFill>
                  <a:schemeClr val="tx1"/>
                </a:solidFill>
                <a:effectLst/>
                <a:latin typeface="+mn-lt"/>
                <a:ea typeface="+mn-ea"/>
                <a:cs typeface="+mn-cs"/>
              </a:rPr>
              <a:t>Wumpus </a:t>
            </a:r>
            <a:r>
              <a:rPr lang="zh-CN" altLang="en-US" sz="1200" b="0" i="0" kern="1200" dirty="0">
                <a:solidFill>
                  <a:schemeClr val="tx1"/>
                </a:solidFill>
                <a:effectLst/>
                <a:latin typeface="+mn-lt"/>
                <a:ea typeface="+mn-ea"/>
                <a:cs typeface="+mn-cs"/>
              </a:rPr>
              <a:t>是一个英文词汇，它是一个虚构的生物，通常出现在计算机游戏和科幻小说中。这个词汇的中文翻译是「温普斯」。</a:t>
            </a:r>
            <a:r>
              <a:rPr lang="en-US" altLang="zh-CN" dirty="0"/>
              <a:t>)</a:t>
            </a:r>
          </a:p>
          <a:p>
            <a:r>
              <a:rPr lang="zh-CN" altLang="en-US" dirty="0"/>
              <a:t>例子中的</a:t>
            </a:r>
            <a:r>
              <a:rPr lang="en-US" altLang="zh-CN" dirty="0" err="1"/>
              <a:t>Adjs</a:t>
            </a:r>
            <a:r>
              <a:rPr lang="zh-CN" altLang="en-US" dirty="0"/>
              <a:t>（形容词列表）可以由</a:t>
            </a:r>
            <a:r>
              <a:rPr lang="en-US" altLang="zh-CN" dirty="0"/>
              <a:t>1</a:t>
            </a:r>
            <a:r>
              <a:rPr lang="zh-CN" altLang="en-US" dirty="0"/>
              <a:t>个</a:t>
            </a:r>
            <a:r>
              <a:rPr lang="en-US" altLang="zh-CN" dirty="0"/>
              <a:t>Adjective</a:t>
            </a:r>
            <a:r>
              <a:rPr lang="zh-CN" altLang="en-US" dirty="0"/>
              <a:t>（形容词）组成（概率</a:t>
            </a:r>
            <a:r>
              <a:rPr lang="en-US" altLang="zh-CN" dirty="0"/>
              <a:t>0.8</a:t>
            </a:r>
            <a:r>
              <a:rPr lang="zh-CN" altLang="en-US" dirty="0"/>
              <a:t>），也可以由</a:t>
            </a:r>
            <a:r>
              <a:rPr lang="en-US" altLang="zh-CN" dirty="0"/>
              <a:t>Adjective</a:t>
            </a:r>
            <a:r>
              <a:rPr lang="zh-CN" altLang="en-US" dirty="0"/>
              <a:t>加上</a:t>
            </a:r>
            <a:r>
              <a:rPr lang="en-US" altLang="zh-CN" dirty="0" err="1"/>
              <a:t>Adjs</a:t>
            </a:r>
            <a:r>
              <a:rPr lang="zh-CN" altLang="en-US" dirty="0"/>
              <a:t>的字符串组成（概率</a:t>
            </a:r>
            <a:r>
              <a:rPr lang="en-US" altLang="zh-CN" dirty="0"/>
              <a:t>0.2</a:t>
            </a:r>
            <a:r>
              <a:rPr lang="zh-CN" altLang="en-US" dirty="0"/>
              <a:t>）</a:t>
            </a:r>
            <a:endParaRPr lang="en-US" altLang="zh-CN" dirty="0"/>
          </a:p>
          <a:p>
            <a:r>
              <a:rPr lang="zh-CN" altLang="en-US" dirty="0"/>
              <a:t>这种文法可能会过生成：比如会生成不符合文法的句子（</a:t>
            </a:r>
            <a:r>
              <a:rPr lang="en-US" altLang="zh-CN" dirty="0"/>
              <a:t>Me go I</a:t>
            </a:r>
            <a:r>
              <a:rPr lang="zh-CN" altLang="en-US" dirty="0"/>
              <a:t>），也可能欠生成（</a:t>
            </a:r>
            <a:r>
              <a:rPr lang="en-US" altLang="zh-CN" dirty="0"/>
              <a:t>I think the Wumpus is smelly</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13</a:t>
            </a:fld>
            <a:endParaRPr kumimoji="1" lang="zh-CN" altLang="en-US"/>
          </a:p>
        </p:txBody>
      </p:sp>
    </p:spTree>
    <p:extLst>
      <p:ext uri="{BB962C8B-B14F-4D97-AF65-F5344CB8AC3E}">
        <p14:creationId xmlns:p14="http://schemas.microsoft.com/office/powerpoint/2010/main" val="3083021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词典表示允许使用的单词的列表。 每一类单词的概率之和为</a:t>
            </a:r>
            <a:r>
              <a:rPr lang="en-US" altLang="zh-CN" dirty="0"/>
              <a:t>1</a:t>
            </a:r>
          </a:p>
          <a:p>
            <a:r>
              <a:rPr lang="en-US" altLang="zh-CN" dirty="0"/>
              <a:t>… </a:t>
            </a:r>
            <a:r>
              <a:rPr lang="zh-CN" altLang="en-US" dirty="0"/>
              <a:t>表示还有其他单词。</a:t>
            </a:r>
            <a:endParaRPr lang="en-US" altLang="zh-CN" dirty="0"/>
          </a:p>
          <a:p>
            <a:r>
              <a:rPr lang="zh-CN" altLang="en-US" dirty="0"/>
              <a:t>开放类单词，数量大，而且不断增加新单词，例如 名词“</a:t>
            </a:r>
            <a:r>
              <a:rPr lang="en-US" altLang="zh-CN" dirty="0" err="1"/>
              <a:t>chatGPT</a:t>
            </a:r>
            <a:r>
              <a:rPr lang="zh-CN" altLang="en-US" dirty="0"/>
              <a:t>”等</a:t>
            </a:r>
            <a:endParaRPr lang="en-US" altLang="zh-CN" dirty="0"/>
          </a:p>
          <a:p>
            <a:r>
              <a:rPr lang="zh-CN" altLang="en-US" dirty="0"/>
              <a:t>封闭类单词，数量小，几个世纪可能才会改变，比如介词“</a:t>
            </a:r>
            <a:r>
              <a:rPr lang="en-US" altLang="zh-CN" dirty="0"/>
              <a:t>to , in</a:t>
            </a:r>
            <a:r>
              <a:rPr lang="zh-CN" altLang="en-US" dirty="0"/>
              <a:t>”等</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14</a:t>
            </a:fld>
            <a:endParaRPr kumimoji="1" lang="zh-CN" altLang="en-US"/>
          </a:p>
        </p:txBody>
      </p:sp>
    </p:spTree>
    <p:extLst>
      <p:ext uri="{BB962C8B-B14F-4D97-AF65-F5344CB8AC3E}">
        <p14:creationId xmlns:p14="http://schemas.microsoft.com/office/powerpoint/2010/main" val="394752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如上图 所示，我们可以以</a:t>
            </a:r>
            <a:r>
              <a:rPr lang="en-US" altLang="zh-CN" dirty="0"/>
              <a:t>S</a:t>
            </a:r>
            <a:r>
              <a:rPr lang="zh-CN" altLang="en-US" dirty="0"/>
              <a:t>符号开始自顶向下搜索，也可以从单词开始自底向上搜索。</a:t>
            </a:r>
            <a:endParaRPr lang="en-US" altLang="zh-CN" dirty="0"/>
          </a:p>
          <a:p>
            <a:endParaRPr lang="en-US" altLang="zh-CN" dirty="0"/>
          </a:p>
          <a:p>
            <a:r>
              <a:rPr lang="zh-CN" altLang="en-US" dirty="0"/>
              <a:t>对字符串“</a:t>
            </a:r>
            <a:r>
              <a:rPr lang="en-US" altLang="zh-CN" dirty="0"/>
              <a:t>The </a:t>
            </a:r>
            <a:r>
              <a:rPr lang="en-US" altLang="zh-CN" dirty="0" err="1"/>
              <a:t>wumpus</a:t>
            </a:r>
            <a:r>
              <a:rPr lang="en-US" altLang="zh-CN" dirty="0"/>
              <a:t> is dead”</a:t>
            </a:r>
            <a:r>
              <a:rPr lang="zh-CN" altLang="en-US" dirty="0"/>
              <a:t>进行句法分析。对于自顶向下的句法分析，我们从</a:t>
            </a:r>
            <a:r>
              <a:rPr lang="en-US" altLang="zh-CN" dirty="0"/>
              <a:t>S</a:t>
            </a:r>
            <a:r>
              <a:rPr lang="zh-CN" altLang="en-US" dirty="0"/>
              <a:t>开始，在每一步中，将一个非终结符</a:t>
            </a:r>
            <a:r>
              <a:rPr lang="en-US" altLang="zh-CN" dirty="0"/>
              <a:t>X</a:t>
            </a:r>
            <a:r>
              <a:rPr lang="zh-CN" altLang="en-US" dirty="0"/>
              <a:t>与形式为（</a:t>
            </a:r>
            <a:r>
              <a:rPr lang="en-US" altLang="zh-CN" dirty="0"/>
              <a:t>X → Y…</a:t>
            </a:r>
            <a:r>
              <a:rPr lang="zh-CN" altLang="en-US" dirty="0"/>
              <a:t>）的规则匹配并将项目列表中的</a:t>
            </a:r>
            <a:r>
              <a:rPr lang="en-US" altLang="zh-CN" dirty="0"/>
              <a:t>X</a:t>
            </a:r>
            <a:r>
              <a:rPr lang="zh-CN" altLang="en-US" dirty="0"/>
              <a:t>替换为</a:t>
            </a:r>
            <a:r>
              <a:rPr lang="en-US" altLang="zh-CN" dirty="0"/>
              <a:t>Y…</a:t>
            </a:r>
            <a:r>
              <a:rPr lang="zh-CN" altLang="en-US" dirty="0"/>
              <a:t>。例如，用序列</a:t>
            </a:r>
            <a:r>
              <a:rPr lang="en-US" altLang="zh-CN" dirty="0"/>
              <a:t>NP VP</a:t>
            </a:r>
            <a:r>
              <a:rPr lang="zh-CN" altLang="en-US" dirty="0"/>
              <a:t>替换</a:t>
            </a:r>
            <a:r>
              <a:rPr lang="en-US" altLang="zh-CN" dirty="0"/>
              <a:t>S</a:t>
            </a:r>
            <a:r>
              <a:rPr lang="zh-CN" altLang="en-US" dirty="0"/>
              <a:t>。对于自底向上的句法分析，我们从“</a:t>
            </a:r>
            <a:r>
              <a:rPr lang="en-US" altLang="zh-CN" dirty="0"/>
              <a:t>the </a:t>
            </a:r>
            <a:r>
              <a:rPr lang="en-US" altLang="zh-CN" dirty="0" err="1"/>
              <a:t>wumpus</a:t>
            </a:r>
            <a:r>
              <a:rPr lang="en-US" altLang="zh-CN" dirty="0"/>
              <a:t> is dead”</a:t>
            </a:r>
            <a:r>
              <a:rPr lang="zh-CN" altLang="en-US" dirty="0"/>
              <a:t>开始，在每一步中，将一串记号，如（</a:t>
            </a:r>
            <a:r>
              <a:rPr lang="en-US" altLang="zh-CN" dirty="0"/>
              <a:t>Y…</a:t>
            </a:r>
            <a:r>
              <a:rPr lang="zh-CN" altLang="en-US" dirty="0"/>
              <a:t>），与规则（</a:t>
            </a:r>
            <a:r>
              <a:rPr lang="en-US" altLang="zh-CN" dirty="0"/>
              <a:t>X → Y…</a:t>
            </a:r>
            <a:r>
              <a:rPr lang="zh-CN" altLang="en-US" dirty="0"/>
              <a:t>）相匹配，并将记号替换为</a:t>
            </a:r>
            <a:r>
              <a:rPr lang="en-US" altLang="zh-CN" dirty="0"/>
              <a:t>X</a:t>
            </a:r>
            <a:r>
              <a:rPr lang="zh-CN" altLang="en-US" dirty="0"/>
              <a:t>。例如，用</a:t>
            </a:r>
            <a:r>
              <a:rPr lang="en-US" altLang="zh-CN" dirty="0"/>
              <a:t>Article</a:t>
            </a:r>
            <a:r>
              <a:rPr lang="zh-CN" altLang="en-US" dirty="0"/>
              <a:t>替换“</a:t>
            </a:r>
            <a:r>
              <a:rPr lang="en-US" altLang="zh-CN" dirty="0"/>
              <a:t>the”</a:t>
            </a:r>
            <a:r>
              <a:rPr lang="zh-CN" altLang="en-US" dirty="0"/>
              <a:t>或用</a:t>
            </a:r>
            <a:r>
              <a:rPr lang="en-US" altLang="zh-CN" dirty="0"/>
              <a:t>NP</a:t>
            </a:r>
            <a:r>
              <a:rPr lang="zh-CN" altLang="en-US" dirty="0"/>
              <a:t>替换</a:t>
            </a:r>
            <a:r>
              <a:rPr lang="en-US" altLang="zh-CN" dirty="0"/>
              <a:t>Article Noun</a:t>
            </a:r>
          </a:p>
          <a:p>
            <a:endParaRPr lang="en-US" altLang="zh-CN" dirty="0"/>
          </a:p>
          <a:p>
            <a:r>
              <a:rPr lang="zh-CN" altLang="en-US" dirty="0"/>
              <a:t>然而，单纯的自顶向下或自底向上的句法分析策略可能很低效，因为它们最终可能会在搜索空间导致死胡同的区域中重复工作</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15</a:t>
            </a:fld>
            <a:endParaRPr kumimoji="1" lang="zh-CN" altLang="en-US"/>
          </a:p>
        </p:txBody>
      </p:sp>
    </p:spTree>
    <p:extLst>
      <p:ext uri="{BB962C8B-B14F-4D97-AF65-F5344CB8AC3E}">
        <p14:creationId xmlns:p14="http://schemas.microsoft.com/office/powerpoint/2010/main" val="140373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16</a:t>
            </a:fld>
            <a:endParaRPr kumimoji="1" lang="zh-CN" altLang="en-US"/>
          </a:p>
        </p:txBody>
      </p:sp>
    </p:spTree>
    <p:extLst>
      <p:ext uri="{BB962C8B-B14F-4D97-AF65-F5344CB8AC3E}">
        <p14:creationId xmlns:p14="http://schemas.microsoft.com/office/powerpoint/2010/main" val="199620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17</a:t>
            </a:fld>
            <a:endParaRPr kumimoji="1" lang="zh-CN" altLang="en-US"/>
          </a:p>
        </p:txBody>
      </p:sp>
    </p:spTree>
    <p:extLst>
      <p:ext uri="{BB962C8B-B14F-4D97-AF65-F5344CB8AC3E}">
        <p14:creationId xmlns:p14="http://schemas.microsoft.com/office/powerpoint/2010/main" val="257694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18</a:t>
            </a:fld>
            <a:endParaRPr kumimoji="1" lang="zh-CN" altLang="en-US"/>
          </a:p>
        </p:txBody>
      </p:sp>
    </p:spTree>
    <p:extLst>
      <p:ext uri="{BB962C8B-B14F-4D97-AF65-F5344CB8AC3E}">
        <p14:creationId xmlns:p14="http://schemas.microsoft.com/office/powerpoint/2010/main" val="592868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19</a:t>
            </a:fld>
            <a:endParaRPr kumimoji="1" lang="zh-CN" altLang="en-US"/>
          </a:p>
        </p:txBody>
      </p:sp>
    </p:spTree>
    <p:extLst>
      <p:ext uri="{BB962C8B-B14F-4D97-AF65-F5344CB8AC3E}">
        <p14:creationId xmlns:p14="http://schemas.microsoft.com/office/powerpoint/2010/main" val="1156075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20</a:t>
            </a:fld>
            <a:endParaRPr kumimoji="1" lang="zh-CN" altLang="en-US"/>
          </a:p>
        </p:txBody>
      </p:sp>
    </p:spTree>
    <p:extLst>
      <p:ext uri="{BB962C8B-B14F-4D97-AF65-F5344CB8AC3E}">
        <p14:creationId xmlns:p14="http://schemas.microsoft.com/office/powerpoint/2010/main" val="60031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语言和文字是非常重要的。人类在进化的漫长历程中的绝大部分时间里是没有语言和文字的，这段时间里和其他的动物们无异。大约 </a:t>
            </a:r>
            <a:r>
              <a:rPr lang="en-US" altLang="zh-CN" dirty="0"/>
              <a:t>10 </a:t>
            </a:r>
            <a:r>
              <a:rPr lang="zh-CN" altLang="en-US" dirty="0"/>
              <a:t>万年前，人类学会了如何说话，据说最早说话的大概是尼安德特人，大约 </a:t>
            </a:r>
            <a:r>
              <a:rPr lang="en-US" altLang="zh-CN" dirty="0"/>
              <a:t>5 </a:t>
            </a:r>
            <a:r>
              <a:rPr lang="zh-CN" altLang="en-US" dirty="0"/>
              <a:t>千年前，人类又学会了如何写字，可以说有了语言和文字，人类才得以像现在这样上天入地无所不能。人类语言的复杂性和多样性使得智人区别于其他所有物种。艾伦</a:t>
            </a:r>
            <a:r>
              <a:rPr lang="en-US" altLang="zh-CN" dirty="0"/>
              <a:t>·</a:t>
            </a:r>
            <a:r>
              <a:rPr lang="zh-CN" altLang="en-US" dirty="0"/>
              <a:t>图灵所提出的智能测试是基于语言，而非艺术或其他，也许是因为语言具有普适性，并且捕捉到了如此多的智能行为</a:t>
            </a:r>
            <a:r>
              <a:rPr lang="en-US" altLang="zh-CN" dirty="0"/>
              <a:t>:</a:t>
            </a:r>
          </a:p>
          <a:p>
            <a:r>
              <a:rPr lang="zh-CN" altLang="en-US" dirty="0"/>
              <a:t>比如一个演讲者演讲</a:t>
            </a:r>
            <a:r>
              <a:rPr lang="en-US" altLang="zh-CN" dirty="0"/>
              <a:t>(</a:t>
            </a:r>
            <a:r>
              <a:rPr lang="zh-CN" altLang="en-US" dirty="0"/>
              <a:t>或作家写作</a:t>
            </a:r>
            <a:r>
              <a:rPr lang="en-US" altLang="zh-CN" dirty="0"/>
              <a:t>)</a:t>
            </a:r>
            <a:r>
              <a:rPr lang="zh-CN" altLang="en-US" dirty="0"/>
              <a:t>的目标是交流知识，他组织语言来表示这些知识，然后采取行动以实现这一目标。听众</a:t>
            </a:r>
            <a:r>
              <a:rPr lang="en-US" altLang="zh-CN" dirty="0"/>
              <a:t>(</a:t>
            </a:r>
            <a:r>
              <a:rPr lang="zh-CN" altLang="en-US" dirty="0"/>
              <a:t>或读者</a:t>
            </a:r>
            <a:r>
              <a:rPr lang="en-US" altLang="zh-CN" dirty="0"/>
              <a:t>)</a:t>
            </a:r>
            <a:r>
              <a:rPr lang="zh-CN" altLang="en-US" dirty="0"/>
              <a:t>感知他们的语言并推断其中的含义。</a:t>
            </a:r>
            <a:endParaRPr lang="en-US" altLang="zh-CN" dirty="0"/>
          </a:p>
          <a:p>
            <a:r>
              <a:rPr lang="zh-CN" altLang="en-US" dirty="0"/>
              <a:t>语言和文字的诞生、使用和交流极大促进了文明的发展和人类社会的进步。</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a:t>
            </a:fld>
            <a:endParaRPr kumimoji="1" lang="zh-CN" altLang="en-US"/>
          </a:p>
        </p:txBody>
      </p:sp>
    </p:spTree>
    <p:extLst>
      <p:ext uri="{BB962C8B-B14F-4D97-AF65-F5344CB8AC3E}">
        <p14:creationId xmlns:p14="http://schemas.microsoft.com/office/powerpoint/2010/main" val="3044192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21</a:t>
            </a:fld>
            <a:endParaRPr kumimoji="1" lang="zh-CN" altLang="en-US"/>
          </a:p>
        </p:txBody>
      </p:sp>
    </p:spTree>
    <p:extLst>
      <p:ext uri="{BB962C8B-B14F-4D97-AF65-F5344CB8AC3E}">
        <p14:creationId xmlns:p14="http://schemas.microsoft.com/office/powerpoint/2010/main" val="554041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22</a:t>
            </a:fld>
            <a:endParaRPr kumimoji="1" lang="zh-CN" altLang="en-US"/>
          </a:p>
        </p:txBody>
      </p:sp>
    </p:spTree>
    <p:extLst>
      <p:ext uri="{BB962C8B-B14F-4D97-AF65-F5344CB8AC3E}">
        <p14:creationId xmlns:p14="http://schemas.microsoft.com/office/powerpoint/2010/main" val="340240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23</a:t>
            </a:fld>
            <a:endParaRPr kumimoji="1" lang="zh-CN" altLang="en-US"/>
          </a:p>
        </p:txBody>
      </p:sp>
    </p:spTree>
    <p:extLst>
      <p:ext uri="{BB962C8B-B14F-4D97-AF65-F5344CB8AC3E}">
        <p14:creationId xmlns:p14="http://schemas.microsoft.com/office/powerpoint/2010/main" val="3484206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24</a:t>
            </a:fld>
            <a:endParaRPr kumimoji="1" lang="zh-CN" altLang="en-US"/>
          </a:p>
        </p:txBody>
      </p:sp>
    </p:spTree>
    <p:extLst>
      <p:ext uri="{BB962C8B-B14F-4D97-AF65-F5344CB8AC3E}">
        <p14:creationId xmlns:p14="http://schemas.microsoft.com/office/powerpoint/2010/main" val="3094087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B28674F-E567-AA4B-8C16-788D7CE21C4F}" type="slidenum">
              <a:rPr lang="en-US" altLang="zh-CN" smtClean="0"/>
              <a:t>25</a:t>
            </a:fld>
            <a:endParaRPr kumimoji="1" lang="zh-CN" altLang="en-US"/>
          </a:p>
        </p:txBody>
      </p:sp>
    </p:spTree>
    <p:extLst>
      <p:ext uri="{BB962C8B-B14F-4D97-AF65-F5344CB8AC3E}">
        <p14:creationId xmlns:p14="http://schemas.microsoft.com/office/powerpoint/2010/main" val="23064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26</a:t>
            </a:fld>
            <a:endParaRPr kumimoji="1" lang="zh-CN" altLang="en-US"/>
          </a:p>
        </p:txBody>
      </p:sp>
    </p:spTree>
    <p:extLst>
      <p:ext uri="{BB962C8B-B14F-4D97-AF65-F5344CB8AC3E}">
        <p14:creationId xmlns:p14="http://schemas.microsoft.com/office/powerpoint/2010/main" val="3943961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B28674F-E567-AA4B-8C16-788D7CE21C4F}" type="slidenum">
              <a:rPr lang="en-US" altLang="zh-CN" smtClean="0"/>
              <a:t>27</a:t>
            </a:fld>
            <a:endParaRPr kumimoji="1" lang="zh-CN" altLang="en-US"/>
          </a:p>
        </p:txBody>
      </p:sp>
    </p:spTree>
    <p:extLst>
      <p:ext uri="{BB962C8B-B14F-4D97-AF65-F5344CB8AC3E}">
        <p14:creationId xmlns:p14="http://schemas.microsoft.com/office/powerpoint/2010/main" val="3427749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28</a:t>
            </a:fld>
            <a:endParaRPr kumimoji="1" lang="zh-CN" altLang="en-US"/>
          </a:p>
        </p:txBody>
      </p:sp>
    </p:spTree>
    <p:extLst>
      <p:ext uri="{BB962C8B-B14F-4D97-AF65-F5344CB8AC3E}">
        <p14:creationId xmlns:p14="http://schemas.microsoft.com/office/powerpoint/2010/main" val="1635913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29</a:t>
            </a:fld>
            <a:endParaRPr kumimoji="1" lang="zh-CN" altLang="en-US"/>
          </a:p>
        </p:txBody>
      </p:sp>
    </p:spTree>
    <p:extLst>
      <p:ext uri="{BB962C8B-B14F-4D97-AF65-F5344CB8AC3E}">
        <p14:creationId xmlns:p14="http://schemas.microsoft.com/office/powerpoint/2010/main" val="1041465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建议，视频倒放，找到对应状态的连接关系，可以从上至下来建树</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30</a:t>
            </a:fld>
            <a:endParaRPr kumimoji="1" lang="zh-CN" altLang="en-US"/>
          </a:p>
        </p:txBody>
      </p:sp>
    </p:spTree>
    <p:extLst>
      <p:ext uri="{BB962C8B-B14F-4D97-AF65-F5344CB8AC3E}">
        <p14:creationId xmlns:p14="http://schemas.microsoft.com/office/powerpoint/2010/main" val="1911737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研究自然语言处理 </a:t>
            </a:r>
            <a:r>
              <a:rPr lang="en-US" altLang="zh-CN" dirty="0"/>
              <a:t>(natural language processing</a:t>
            </a:r>
            <a:r>
              <a:rPr lang="zh-CN" altLang="en-US" dirty="0"/>
              <a:t>，</a:t>
            </a:r>
            <a:r>
              <a:rPr lang="en-US" altLang="zh-CN" dirty="0"/>
              <a:t>NLP)</a:t>
            </a:r>
            <a:r>
              <a:rPr lang="zh-CN" altLang="en-US" dirty="0"/>
              <a:t>技术有以下</a:t>
            </a:r>
            <a:r>
              <a:rPr lang="en-US" altLang="zh-CN" dirty="0"/>
              <a:t>3 </a:t>
            </a:r>
            <a:r>
              <a:rPr lang="zh-CN" altLang="en-US" dirty="0"/>
              <a:t>个主要原因：</a:t>
            </a:r>
            <a:endParaRPr lang="en-US" altLang="zh-CN" dirty="0"/>
          </a:p>
          <a:p>
            <a:r>
              <a:rPr lang="en-US" altLang="zh-CN" dirty="0"/>
              <a:t>1</a:t>
            </a:r>
            <a:r>
              <a:rPr lang="zh-CN" altLang="en-US" dirty="0"/>
              <a:t>、与人类交流。在很多情况下，人类使用语音与计算机进行交互是很方便的，而且在大多数情况下，使用自然语言要比使用一阶谓词演算等形式语言更加方便。</a:t>
            </a:r>
            <a:endParaRPr lang="en-US" altLang="zh-CN" dirty="0"/>
          </a:p>
          <a:p>
            <a:r>
              <a:rPr lang="en-US" altLang="zh-CN" dirty="0"/>
              <a:t>2</a:t>
            </a:r>
            <a:r>
              <a:rPr lang="zh-CN" altLang="en-US" dirty="0"/>
              <a:t>、学习。人类已经用自然语言记录了很多知识。仅维基百科就有 </a:t>
            </a:r>
            <a:r>
              <a:rPr lang="en-US" altLang="zh-CN" dirty="0"/>
              <a:t>3000 </a:t>
            </a:r>
            <a:r>
              <a:rPr lang="zh-CN" altLang="en-US" dirty="0"/>
              <a:t>万页事实知识，例如“婴猴是一种夜间活动的小型灵长类动物”，然而几乎没有任何一个这样的知识来源是用形式逻辑写成的。如果我们想让计算机系统知道很多知识，它最好能理解自然语言。</a:t>
            </a:r>
            <a:endParaRPr lang="en-US" altLang="zh-CN" dirty="0"/>
          </a:p>
          <a:p>
            <a:r>
              <a:rPr lang="en-US" altLang="zh-CN" dirty="0"/>
              <a:t>3</a:t>
            </a:r>
            <a:r>
              <a:rPr lang="zh-CN" altLang="en-US" dirty="0"/>
              <a:t>、使用人工智能工具结合语言学、认知心理学和神经科学，促进对语言和语言使用的科学理解。</a:t>
            </a:r>
            <a:endParaRPr lang="en-US" altLang="zh-CN" dirty="0"/>
          </a:p>
          <a:p>
            <a:endParaRPr lang="en-US" altLang="zh-CN" dirty="0"/>
          </a:p>
          <a:p>
            <a:endParaRPr lang="en-US" altLang="zh-CN" dirty="0"/>
          </a:p>
          <a:p>
            <a:r>
              <a:rPr lang="en-US" altLang="zh-CN" dirty="0"/>
              <a:t>2011</a:t>
            </a:r>
            <a:r>
              <a:rPr lang="zh-CN" altLang="en-US" dirty="0"/>
              <a:t>年，</a:t>
            </a:r>
            <a:r>
              <a:rPr lang="en-US" altLang="zh-CN" dirty="0"/>
              <a:t>IBM</a:t>
            </a:r>
            <a:r>
              <a:rPr lang="zh-CN" altLang="en-US" dirty="0"/>
              <a:t>开发的人工智能程序</a:t>
            </a:r>
            <a:r>
              <a:rPr lang="en-US" altLang="zh-CN" dirty="0"/>
              <a:t>Watson</a:t>
            </a:r>
            <a:r>
              <a:rPr lang="zh-CN" altLang="en-US" dirty="0"/>
              <a:t>在一档智力问答节目上战胜了两位人类冠军。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a:t>
            </a:fld>
            <a:endParaRPr kumimoji="1" lang="zh-CN" altLang="en-US"/>
          </a:p>
        </p:txBody>
      </p:sp>
    </p:spTree>
    <p:extLst>
      <p:ext uri="{BB962C8B-B14F-4D97-AF65-F5344CB8AC3E}">
        <p14:creationId xmlns:p14="http://schemas.microsoft.com/office/powerpoint/2010/main" val="3327824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CYK</a:t>
            </a:r>
            <a:r>
              <a:rPr lang="zh-CN" altLang="en-US" sz="1200" b="0" i="0" kern="1200" dirty="0">
                <a:solidFill>
                  <a:schemeClr val="tx1"/>
                </a:solidFill>
                <a:effectLst/>
                <a:latin typeface="+mn-lt"/>
                <a:ea typeface="+mn-ea"/>
                <a:cs typeface="+mn-cs"/>
              </a:rPr>
              <a:t>算法是一种用于解决文法（语法）分析问题的算法，也被称为</a:t>
            </a:r>
            <a:r>
              <a:rPr lang="en-US" altLang="zh-CN" sz="1200" b="0" i="0" kern="1200" dirty="0" err="1">
                <a:solidFill>
                  <a:schemeClr val="tx1"/>
                </a:solidFill>
                <a:effectLst/>
                <a:latin typeface="+mn-lt"/>
                <a:ea typeface="+mn-ea"/>
                <a:cs typeface="+mn-cs"/>
              </a:rPr>
              <a:t>Cocke</a:t>
            </a:r>
            <a:r>
              <a:rPr lang="en-US" altLang="zh-CN" sz="1200" b="0" i="0" kern="1200" dirty="0">
                <a:solidFill>
                  <a:schemeClr val="tx1"/>
                </a:solidFill>
                <a:effectLst/>
                <a:latin typeface="+mn-lt"/>
                <a:ea typeface="+mn-ea"/>
                <a:cs typeface="+mn-cs"/>
              </a:rPr>
              <a:t>-Younger-</a:t>
            </a:r>
            <a:r>
              <a:rPr lang="en-US" altLang="zh-CN" sz="1200" b="0" i="0" kern="1200" dirty="0" err="1">
                <a:solidFill>
                  <a:schemeClr val="tx1"/>
                </a:solidFill>
                <a:effectLst/>
                <a:latin typeface="+mn-lt"/>
                <a:ea typeface="+mn-ea"/>
                <a:cs typeface="+mn-cs"/>
              </a:rPr>
              <a:t>Kasami</a:t>
            </a:r>
            <a:r>
              <a:rPr lang="zh-CN" altLang="en-US" sz="1200" b="0" i="0" kern="1200" dirty="0">
                <a:solidFill>
                  <a:schemeClr val="tx1"/>
                </a:solidFill>
                <a:effectLst/>
                <a:latin typeface="+mn-lt"/>
                <a:ea typeface="+mn-ea"/>
                <a:cs typeface="+mn-cs"/>
              </a:rPr>
              <a:t>算法，于</a:t>
            </a:r>
            <a:r>
              <a:rPr lang="en-US" altLang="zh-CN" sz="1200" b="0" i="0" kern="1200" dirty="0">
                <a:solidFill>
                  <a:schemeClr val="tx1"/>
                </a:solidFill>
                <a:effectLst/>
                <a:latin typeface="+mn-lt"/>
                <a:ea typeface="+mn-ea"/>
                <a:cs typeface="+mn-cs"/>
              </a:rPr>
              <a:t>1960</a:t>
            </a:r>
            <a:r>
              <a:rPr lang="zh-CN" altLang="en-US" sz="1200" b="0" i="0" kern="1200" dirty="0">
                <a:solidFill>
                  <a:schemeClr val="tx1"/>
                </a:solidFill>
                <a:effectLst/>
                <a:latin typeface="+mn-lt"/>
                <a:ea typeface="+mn-ea"/>
                <a:cs typeface="+mn-cs"/>
              </a:rPr>
              <a:t>年由</a:t>
            </a:r>
            <a:r>
              <a:rPr lang="en-US" altLang="zh-CN" sz="1200" b="0" i="0" kern="1200" dirty="0" err="1">
                <a:solidFill>
                  <a:schemeClr val="tx1"/>
                </a:solidFill>
                <a:effectLst/>
                <a:latin typeface="+mn-lt"/>
                <a:ea typeface="+mn-ea"/>
                <a:cs typeface="+mn-cs"/>
              </a:rPr>
              <a:t>Cocke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Younger</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Kasami</a:t>
            </a:r>
            <a:r>
              <a:rPr lang="zh-CN" altLang="en-US" sz="1200" b="0" i="0" kern="1200" dirty="0">
                <a:solidFill>
                  <a:schemeClr val="tx1"/>
                </a:solidFill>
                <a:effectLst/>
                <a:latin typeface="+mn-lt"/>
                <a:ea typeface="+mn-ea"/>
                <a:cs typeface="+mn-cs"/>
              </a:rPr>
              <a:t>三人同时发明。</a:t>
            </a:r>
          </a:p>
          <a:p>
            <a:r>
              <a:rPr lang="en-US" altLang="zh-CN" sz="1200" b="0" i="0" kern="1200" dirty="0">
                <a:solidFill>
                  <a:schemeClr val="tx1"/>
                </a:solidFill>
                <a:effectLst/>
                <a:latin typeface="+mn-lt"/>
                <a:ea typeface="+mn-ea"/>
                <a:cs typeface="+mn-cs"/>
              </a:rPr>
              <a:t>CYK</a:t>
            </a:r>
            <a:r>
              <a:rPr lang="zh-CN" altLang="en-US" sz="1200" b="0" i="0" kern="1200" dirty="0">
                <a:solidFill>
                  <a:schemeClr val="tx1"/>
                </a:solidFill>
                <a:effectLst/>
                <a:latin typeface="+mn-lt"/>
                <a:ea typeface="+mn-ea"/>
                <a:cs typeface="+mn-cs"/>
              </a:rPr>
              <a:t>算法的输入是一个文法和一个字符串，输出是判断该字符串是否符合文法规则的结果。算法利用动态规划的思想，将字符串拆分成多个子串，并对这些子串进行递归处理，最终得出字符串是否符合文法规则的结论。</a:t>
            </a:r>
          </a:p>
          <a:p>
            <a:r>
              <a:rPr lang="zh-CN" altLang="en-US" sz="1200" b="0" i="0" kern="1200" dirty="0">
                <a:solidFill>
                  <a:schemeClr val="tx1"/>
                </a:solidFill>
                <a:effectLst/>
                <a:latin typeface="+mn-lt"/>
                <a:ea typeface="+mn-ea"/>
                <a:cs typeface="+mn-cs"/>
              </a:rPr>
              <a:t>算法的基本思想是利用一个二维的数组来存储每个子串可以由哪些非终结符推导而来。具体来说，对于输入的字符串 </a:t>
            </a:r>
            <a:r>
              <a:rPr lang="en-US" altLang="zh-CN" sz="1200" b="0" i="0" kern="1200" dirty="0">
                <a:solidFill>
                  <a:schemeClr val="tx1"/>
                </a:solidFill>
                <a:effectLst/>
                <a:latin typeface="+mn-lt"/>
                <a:ea typeface="+mn-ea"/>
                <a:cs typeface="+mn-cs"/>
              </a:rPr>
              <a:t>$w=w_1w_2\</a:t>
            </a:r>
            <a:r>
              <a:rPr lang="en-US" altLang="zh-CN" sz="1200" b="0" i="0" kern="1200" dirty="0" err="1">
                <a:solidFill>
                  <a:schemeClr val="tx1"/>
                </a:solidFill>
                <a:effectLst/>
                <a:latin typeface="+mn-lt"/>
                <a:ea typeface="+mn-ea"/>
                <a:cs typeface="+mn-cs"/>
              </a:rPr>
              <a:t>ldots</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w_n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，算法创建一个 </a:t>
            </a:r>
            <a:r>
              <a:rPr lang="en-US" altLang="zh-CN" sz="1200" b="0" i="0" kern="1200" dirty="0">
                <a:solidFill>
                  <a:schemeClr val="tx1"/>
                </a:solidFill>
                <a:effectLst/>
                <a:latin typeface="+mn-lt"/>
                <a:ea typeface="+mn-ea"/>
                <a:cs typeface="+mn-cs"/>
              </a:rPr>
              <a:t>$n\times n$ </a:t>
            </a:r>
            <a:r>
              <a:rPr lang="zh-CN" altLang="en-US" sz="1200" b="0" i="0" kern="1200" dirty="0">
                <a:solidFill>
                  <a:schemeClr val="tx1"/>
                </a:solidFill>
                <a:effectLst/>
                <a:latin typeface="+mn-lt"/>
                <a:ea typeface="+mn-ea"/>
                <a:cs typeface="+mn-cs"/>
              </a:rPr>
              <a:t>的矩阵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，其中 </a:t>
            </a:r>
            <a:r>
              <a:rPr lang="en-US" altLang="zh-CN" sz="1200" b="0" i="0" kern="1200" dirty="0">
                <a:solidFill>
                  <a:schemeClr val="tx1"/>
                </a:solidFill>
                <a:effectLst/>
                <a:latin typeface="+mn-lt"/>
                <a:ea typeface="+mn-ea"/>
                <a:cs typeface="+mn-cs"/>
              </a:rPr>
              <a:t>$M_{</a:t>
            </a:r>
            <a:r>
              <a:rPr lang="en-US" altLang="zh-CN" sz="1200" b="0" i="0" kern="1200" dirty="0" err="1">
                <a:solidFill>
                  <a:schemeClr val="tx1"/>
                </a:solidFill>
                <a:effectLst/>
                <a:latin typeface="+mn-lt"/>
                <a:ea typeface="+mn-ea"/>
                <a:cs typeface="+mn-cs"/>
              </a:rPr>
              <a:t>i,j</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存储了子串 </a:t>
            </a:r>
            <a:r>
              <a:rPr lang="en-US" altLang="zh-CN" sz="1200" b="0" i="0" kern="1200" dirty="0">
                <a:solidFill>
                  <a:schemeClr val="tx1"/>
                </a:solidFill>
                <a:effectLst/>
                <a:latin typeface="+mn-lt"/>
                <a:ea typeface="+mn-ea"/>
                <a:cs typeface="+mn-cs"/>
              </a:rPr>
              <a:t>$w_{</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ldots</a:t>
            </a:r>
            <a:r>
              <a:rPr lang="en-US" altLang="zh-CN" sz="1200" b="0" i="0" kern="1200" dirty="0">
                <a:solidFill>
                  <a:schemeClr val="tx1"/>
                </a:solidFill>
                <a:effectLst/>
                <a:latin typeface="+mn-lt"/>
                <a:ea typeface="+mn-ea"/>
                <a:cs typeface="+mn-cs"/>
              </a:rPr>
              <a:t> w_{j}$ </a:t>
            </a:r>
            <a:r>
              <a:rPr lang="zh-CN" altLang="en-US" sz="1200" b="0" i="0" kern="1200" dirty="0">
                <a:solidFill>
                  <a:schemeClr val="tx1"/>
                </a:solidFill>
                <a:effectLst/>
                <a:latin typeface="+mn-lt"/>
                <a:ea typeface="+mn-ea"/>
                <a:cs typeface="+mn-cs"/>
              </a:rPr>
              <a:t>可以由哪些非终结符推导而来。算法的关键在于如何填充这个矩阵。</a:t>
            </a:r>
          </a:p>
          <a:p>
            <a:r>
              <a:rPr lang="en-US" altLang="zh-CN" sz="1200" b="0" i="0" kern="1200" dirty="0">
                <a:solidFill>
                  <a:schemeClr val="tx1"/>
                </a:solidFill>
                <a:effectLst/>
                <a:latin typeface="+mn-lt"/>
                <a:ea typeface="+mn-ea"/>
                <a:cs typeface="+mn-cs"/>
              </a:rPr>
              <a:t>CYK</a:t>
            </a:r>
            <a:r>
              <a:rPr lang="zh-CN" altLang="en-US" sz="1200" b="0" i="0" kern="1200" dirty="0">
                <a:solidFill>
                  <a:schemeClr val="tx1"/>
                </a:solidFill>
                <a:effectLst/>
                <a:latin typeface="+mn-lt"/>
                <a:ea typeface="+mn-ea"/>
                <a:cs typeface="+mn-cs"/>
              </a:rPr>
              <a:t>算法的工作步骤如下：</a:t>
            </a:r>
          </a:p>
          <a:p>
            <a:r>
              <a:rPr lang="zh-CN" altLang="en-US" sz="1200" b="0" i="0" kern="1200" dirty="0">
                <a:solidFill>
                  <a:schemeClr val="tx1"/>
                </a:solidFill>
                <a:effectLst/>
                <a:latin typeface="+mn-lt"/>
                <a:ea typeface="+mn-ea"/>
                <a:cs typeface="+mn-cs"/>
              </a:rPr>
              <a:t>初始化矩阵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，使 </a:t>
            </a:r>
            <a:r>
              <a:rPr lang="en-US" altLang="zh-CN" sz="1200" b="0" i="0" kern="1200" dirty="0">
                <a:solidFill>
                  <a:schemeClr val="tx1"/>
                </a:solidFill>
                <a:effectLst/>
                <a:latin typeface="+mn-lt"/>
                <a:ea typeface="+mn-ea"/>
                <a:cs typeface="+mn-cs"/>
              </a:rPr>
              <a:t>$M_{</a:t>
            </a:r>
            <a:r>
              <a:rPr lang="en-US" altLang="zh-CN" sz="1200" b="0" i="0" kern="1200" dirty="0" err="1">
                <a:solidFill>
                  <a:schemeClr val="tx1"/>
                </a:solidFill>
                <a:effectLst/>
                <a:latin typeface="+mn-lt"/>
                <a:ea typeface="+mn-ea"/>
                <a:cs typeface="+mn-cs"/>
              </a:rPr>
              <a:t>i,i</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存储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w_i</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所属的终结符。</a:t>
            </a:r>
          </a:p>
          <a:p>
            <a:r>
              <a:rPr lang="zh-CN" altLang="en-US" sz="1200" b="0" i="0" kern="1200" dirty="0">
                <a:solidFill>
                  <a:schemeClr val="tx1"/>
                </a:solidFill>
                <a:effectLst/>
                <a:latin typeface="+mn-lt"/>
                <a:ea typeface="+mn-ea"/>
                <a:cs typeface="+mn-cs"/>
              </a:rPr>
              <a:t>遍历所有子串长度 </a:t>
            </a:r>
            <a:r>
              <a:rPr lang="en-US" altLang="zh-CN" sz="1200" b="0" i="0" kern="1200" dirty="0">
                <a:solidFill>
                  <a:schemeClr val="tx1"/>
                </a:solidFill>
                <a:effectLst/>
                <a:latin typeface="+mn-lt"/>
                <a:ea typeface="+mn-ea"/>
                <a:cs typeface="+mn-cs"/>
              </a:rPr>
              <a:t>$l=2,3,\</a:t>
            </a:r>
            <a:r>
              <a:rPr lang="en-US" altLang="zh-CN" sz="1200" b="0" i="0" kern="1200" dirty="0" err="1">
                <a:solidFill>
                  <a:schemeClr val="tx1"/>
                </a:solidFill>
                <a:effectLst/>
                <a:latin typeface="+mn-lt"/>
                <a:ea typeface="+mn-ea"/>
                <a:cs typeface="+mn-cs"/>
              </a:rPr>
              <a:t>ldots,n</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，对于每个子串 </a:t>
            </a:r>
            <a:r>
              <a:rPr lang="en-US" altLang="zh-CN" sz="1200" b="0" i="0" kern="1200" dirty="0">
                <a:solidFill>
                  <a:schemeClr val="tx1"/>
                </a:solidFill>
                <a:effectLst/>
                <a:latin typeface="+mn-lt"/>
                <a:ea typeface="+mn-ea"/>
                <a:cs typeface="+mn-cs"/>
              </a:rPr>
              <a:t>$w_{</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ldots</a:t>
            </a:r>
            <a:r>
              <a:rPr lang="en-US" altLang="zh-CN" sz="1200" b="0" i="0" kern="1200" dirty="0">
                <a:solidFill>
                  <a:schemeClr val="tx1"/>
                </a:solidFill>
                <a:effectLst/>
                <a:latin typeface="+mn-lt"/>
                <a:ea typeface="+mn-ea"/>
                <a:cs typeface="+mn-cs"/>
              </a:rPr>
              <a:t> w_{i+l-1}$</a:t>
            </a:r>
            <a:r>
              <a:rPr lang="zh-CN" altLang="en-US" sz="1200" b="0" i="0" kern="1200" dirty="0">
                <a:solidFill>
                  <a:schemeClr val="tx1"/>
                </a:solidFill>
                <a:effectLst/>
                <a:latin typeface="+mn-lt"/>
                <a:ea typeface="+mn-ea"/>
                <a:cs typeface="+mn-cs"/>
              </a:rPr>
              <a:t>，检查是否存在某个非终结符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，满足 </a:t>
            </a:r>
            <a:r>
              <a:rPr lang="en-US" altLang="zh-CN" sz="1200" b="0" i="0" kern="1200" dirty="0">
                <a:solidFill>
                  <a:schemeClr val="tx1"/>
                </a:solidFill>
                <a:effectLst/>
                <a:latin typeface="+mn-lt"/>
                <a:ea typeface="+mn-ea"/>
                <a:cs typeface="+mn-cs"/>
              </a:rPr>
              <a:t>$A\</a:t>
            </a:r>
            <a:r>
              <a:rPr lang="en-US" altLang="zh-CN" sz="1200" b="0" i="0" kern="1200" dirty="0" err="1">
                <a:solidFill>
                  <a:schemeClr val="tx1"/>
                </a:solidFill>
                <a:effectLst/>
                <a:latin typeface="+mn-lt"/>
                <a:ea typeface="+mn-ea"/>
                <a:cs typeface="+mn-cs"/>
              </a:rPr>
              <a:t>rightarrow</a:t>
            </a:r>
            <a:r>
              <a:rPr lang="en-US" altLang="zh-CN" sz="1200" b="0" i="0" kern="1200" dirty="0">
                <a:solidFill>
                  <a:schemeClr val="tx1"/>
                </a:solidFill>
                <a:effectLst/>
                <a:latin typeface="+mn-lt"/>
                <a:ea typeface="+mn-ea"/>
                <a:cs typeface="+mn-cs"/>
              </a:rPr>
              <a:t> BC$</a:t>
            </a:r>
            <a:r>
              <a:rPr lang="zh-CN" altLang="en-US" sz="1200" b="0" i="0" kern="1200" dirty="0">
                <a:solidFill>
                  <a:schemeClr val="tx1"/>
                </a:solidFill>
                <a:effectLst/>
                <a:latin typeface="+mn-lt"/>
                <a:ea typeface="+mn-ea"/>
                <a:cs typeface="+mn-cs"/>
              </a:rPr>
              <a:t>，且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可以推导出子串 </a:t>
            </a:r>
            <a:r>
              <a:rPr lang="en-US" altLang="zh-CN" sz="1200" b="0" i="0" kern="1200" dirty="0">
                <a:solidFill>
                  <a:schemeClr val="tx1"/>
                </a:solidFill>
                <a:effectLst/>
                <a:latin typeface="+mn-lt"/>
                <a:ea typeface="+mn-ea"/>
                <a:cs typeface="+mn-cs"/>
              </a:rPr>
              <a:t>$w_{</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ldots</a:t>
            </a:r>
            <a:r>
              <a:rPr lang="en-US" altLang="zh-CN" sz="1200" b="0" i="0" kern="1200" dirty="0">
                <a:solidFill>
                  <a:schemeClr val="tx1"/>
                </a:solidFill>
                <a:effectLst/>
                <a:latin typeface="+mn-lt"/>
                <a:ea typeface="+mn-ea"/>
                <a:cs typeface="+mn-cs"/>
              </a:rPr>
              <a:t> w_{i+k-1}$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可以推导出子串 </a:t>
            </a:r>
            <a:r>
              <a:rPr lang="en-US" altLang="zh-CN" sz="1200" b="0" i="0" kern="1200" dirty="0">
                <a:solidFill>
                  <a:schemeClr val="tx1"/>
                </a:solidFill>
                <a:effectLst/>
                <a:latin typeface="+mn-lt"/>
                <a:ea typeface="+mn-ea"/>
                <a:cs typeface="+mn-cs"/>
              </a:rPr>
              <a:t>$w_{</a:t>
            </a:r>
            <a:r>
              <a:rPr lang="en-US" altLang="zh-CN" sz="1200" b="0" i="0" kern="1200" dirty="0" err="1">
                <a:solidFill>
                  <a:schemeClr val="tx1"/>
                </a:solidFill>
                <a:effectLst/>
                <a:latin typeface="+mn-lt"/>
                <a:ea typeface="+mn-ea"/>
                <a:cs typeface="+mn-cs"/>
              </a:rPr>
              <a:t>i+k</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ldots</a:t>
            </a:r>
            <a:r>
              <a:rPr lang="en-US" altLang="zh-CN" sz="1200" b="0" i="0" kern="1200" dirty="0">
                <a:solidFill>
                  <a:schemeClr val="tx1"/>
                </a:solidFill>
                <a:effectLst/>
                <a:latin typeface="+mn-lt"/>
                <a:ea typeface="+mn-ea"/>
                <a:cs typeface="+mn-cs"/>
              </a:rPr>
              <a:t> w_{i+l-1}$</a:t>
            </a:r>
            <a:r>
              <a:rPr lang="zh-CN" altLang="en-US" sz="1200" b="0" i="0" kern="1200" dirty="0">
                <a:solidFill>
                  <a:schemeClr val="tx1"/>
                </a:solidFill>
                <a:effectLst/>
                <a:latin typeface="+mn-lt"/>
                <a:ea typeface="+mn-ea"/>
                <a:cs typeface="+mn-cs"/>
              </a:rPr>
              <a:t>，其中 </a:t>
            </a:r>
            <a:r>
              <a:rPr lang="en-US" altLang="zh-CN" sz="1200" b="0" i="0" kern="1200" dirty="0">
                <a:solidFill>
                  <a:schemeClr val="tx1"/>
                </a:solidFill>
                <a:effectLst/>
                <a:latin typeface="+mn-lt"/>
                <a:ea typeface="+mn-ea"/>
                <a:cs typeface="+mn-cs"/>
              </a:rPr>
              <a:t>$1\le k\le l-1$</a:t>
            </a:r>
            <a:r>
              <a:rPr lang="zh-CN" altLang="en-US" sz="1200" b="0" i="0" kern="1200" dirty="0">
                <a:solidFill>
                  <a:schemeClr val="tx1"/>
                </a:solidFill>
                <a:effectLst/>
                <a:latin typeface="+mn-lt"/>
                <a:ea typeface="+mn-ea"/>
                <a:cs typeface="+mn-cs"/>
              </a:rPr>
              <a:t>。如果存在这样的非终结符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，则将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添加到 </a:t>
            </a:r>
            <a:r>
              <a:rPr lang="en-US" altLang="zh-CN" sz="1200" b="0" i="0" kern="1200" dirty="0">
                <a:solidFill>
                  <a:schemeClr val="tx1"/>
                </a:solidFill>
                <a:effectLst/>
                <a:latin typeface="+mn-lt"/>
                <a:ea typeface="+mn-ea"/>
                <a:cs typeface="+mn-cs"/>
              </a:rPr>
              <a:t>$M_{i,i+l-1}$ </a:t>
            </a:r>
            <a:r>
              <a:rPr lang="zh-CN" altLang="en-US" sz="1200" b="0" i="0" kern="1200" dirty="0">
                <a:solidFill>
                  <a:schemeClr val="tx1"/>
                </a:solidFill>
                <a:effectLst/>
                <a:latin typeface="+mn-lt"/>
                <a:ea typeface="+mn-ea"/>
                <a:cs typeface="+mn-cs"/>
              </a:rPr>
              <a:t>中。</a:t>
            </a:r>
          </a:p>
          <a:p>
            <a:r>
              <a:rPr lang="zh-CN" altLang="en-US" sz="1200" b="0" i="0" kern="1200" dirty="0">
                <a:solidFill>
                  <a:schemeClr val="tx1"/>
                </a:solidFill>
                <a:effectLst/>
                <a:latin typeface="+mn-lt"/>
                <a:ea typeface="+mn-ea"/>
                <a:cs typeface="+mn-cs"/>
              </a:rPr>
              <a:t>最后检查起始符号是否能够推导出整个字符串 </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，即检查起始符号是否在 </a:t>
            </a:r>
            <a:r>
              <a:rPr lang="en-US" altLang="zh-CN" sz="1200" b="0" i="0" kern="1200" dirty="0">
                <a:solidFill>
                  <a:schemeClr val="tx1"/>
                </a:solidFill>
                <a:effectLst/>
                <a:latin typeface="+mn-lt"/>
                <a:ea typeface="+mn-ea"/>
                <a:cs typeface="+mn-cs"/>
              </a:rPr>
              <a:t>$M_{1,n}$ </a:t>
            </a:r>
            <a:r>
              <a:rPr lang="zh-CN" altLang="en-US" sz="1200" b="0" i="0" kern="1200" dirty="0">
                <a:solidFill>
                  <a:schemeClr val="tx1"/>
                </a:solidFill>
                <a:effectLst/>
                <a:latin typeface="+mn-lt"/>
                <a:ea typeface="+mn-ea"/>
                <a:cs typeface="+mn-cs"/>
              </a:rPr>
              <a:t>中出现。如果出现，则表示字符串符合文法规则，否则不符合。</a:t>
            </a:r>
          </a:p>
          <a:p>
            <a:r>
              <a:rPr lang="en-US" altLang="zh-CN" sz="1200" b="0" i="0" kern="1200" dirty="0">
                <a:solidFill>
                  <a:schemeClr val="tx1"/>
                </a:solidFill>
                <a:effectLst/>
                <a:latin typeface="+mn-lt"/>
                <a:ea typeface="+mn-ea"/>
                <a:cs typeface="+mn-cs"/>
              </a:rPr>
              <a:t>CYK</a:t>
            </a:r>
            <a:r>
              <a:rPr lang="zh-CN" altLang="en-US" sz="1200" b="0" i="0" kern="1200" dirty="0">
                <a:solidFill>
                  <a:schemeClr val="tx1"/>
                </a:solidFill>
                <a:effectLst/>
                <a:latin typeface="+mn-lt"/>
                <a:ea typeface="+mn-ea"/>
                <a:cs typeface="+mn-cs"/>
              </a:rPr>
              <a:t>算法的时间复杂度为 </a:t>
            </a:r>
            <a:r>
              <a:rPr lang="en-US" altLang="zh-CN" sz="1200" b="0" i="0" kern="1200" dirty="0">
                <a:solidFill>
                  <a:schemeClr val="tx1"/>
                </a:solidFill>
                <a:effectLst/>
                <a:latin typeface="+mn-lt"/>
                <a:ea typeface="+mn-ea"/>
                <a:cs typeface="+mn-cs"/>
              </a:rPr>
              <a:t>$O(n^3)$</a:t>
            </a:r>
            <a:r>
              <a:rPr lang="zh-CN" altLang="en-US" sz="1200" b="0" i="0" kern="1200" dirty="0">
                <a:solidFill>
                  <a:schemeClr val="tx1"/>
                </a:solidFill>
                <a:effectLst/>
                <a:latin typeface="+mn-lt"/>
                <a:ea typeface="+mn-ea"/>
                <a:cs typeface="+mn-cs"/>
              </a:rPr>
              <a:t>，其中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是字符串长度。因此，</a:t>
            </a:r>
            <a:r>
              <a:rPr lang="en-US" altLang="zh-CN" sz="1200" b="0" i="0" kern="1200" dirty="0">
                <a:solidFill>
                  <a:schemeClr val="tx1"/>
                </a:solidFill>
                <a:effectLst/>
                <a:latin typeface="+mn-lt"/>
                <a:ea typeface="+mn-ea"/>
                <a:cs typeface="+mn-cs"/>
              </a:rPr>
              <a:t>CYK</a:t>
            </a:r>
            <a:r>
              <a:rPr lang="zh-CN" altLang="en-US" sz="1200" b="0" i="0" kern="1200" dirty="0">
                <a:solidFill>
                  <a:schemeClr val="tx1"/>
                </a:solidFill>
                <a:effectLst/>
                <a:latin typeface="+mn-lt"/>
                <a:ea typeface="+mn-ea"/>
                <a:cs typeface="+mn-cs"/>
              </a:rPr>
              <a:t>算法适用于较小的文法和字符串。</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31</a:t>
            </a:fld>
            <a:endParaRPr kumimoji="1" lang="zh-CN" altLang="en-US"/>
          </a:p>
        </p:txBody>
      </p:sp>
    </p:spTree>
    <p:extLst>
      <p:ext uri="{BB962C8B-B14F-4D97-AF65-F5344CB8AC3E}">
        <p14:creationId xmlns:p14="http://schemas.microsoft.com/office/powerpoint/2010/main" val="368752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Weights (probabilities) are </a:t>
            </a:r>
            <a:r>
              <a:rPr lang="en-US" altLang="zh-CN" sz="1200" b="1" i="0" kern="1200" dirty="0">
                <a:solidFill>
                  <a:schemeClr val="tx1"/>
                </a:solidFill>
                <a:effectLst/>
                <a:latin typeface="+mn-lt"/>
                <a:ea typeface="+mn-ea"/>
                <a:cs typeface="+mn-cs"/>
              </a:rPr>
              <a:t>then stored in the table P instead of </a:t>
            </a:r>
            <a:r>
              <a:rPr lang="en-US" altLang="zh-CN" sz="1200" b="1" i="0" kern="1200" dirty="0" err="1">
                <a:solidFill>
                  <a:schemeClr val="tx1"/>
                </a:solidFill>
                <a:effectLst/>
                <a:latin typeface="+mn-lt"/>
                <a:ea typeface="+mn-ea"/>
                <a:cs typeface="+mn-cs"/>
              </a:rPr>
              <a:t>booleans</a:t>
            </a:r>
            <a:r>
              <a:rPr lang="en-US" altLang="zh-CN" sz="1200" b="1" i="0" kern="1200" dirty="0">
                <a:solidFill>
                  <a:schemeClr val="tx1"/>
                </a:solidFill>
                <a:effectLst/>
                <a:latin typeface="+mn-lt"/>
                <a:ea typeface="+mn-ea"/>
                <a:cs typeface="+mn-cs"/>
              </a:rPr>
              <a:t>, so P[</a:t>
            </a:r>
            <a:r>
              <a:rPr lang="en-US" altLang="zh-CN" sz="1200" b="1" i="0" kern="1200" dirty="0" err="1">
                <a:solidFill>
                  <a:schemeClr val="tx1"/>
                </a:solidFill>
                <a:effectLst/>
                <a:latin typeface="+mn-lt"/>
                <a:ea typeface="+mn-ea"/>
                <a:cs typeface="+mn-cs"/>
              </a:rPr>
              <a:t>i,j,A</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will contain the minimum weight (maximum probability) that the substring from </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 to j can be derived from A. Further extensions of the algorithm allow all parses of a string to be enumerated from lowest to highest weight (highest to lowest probability).</a:t>
            </a:r>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32</a:t>
            </a:fld>
            <a:endParaRPr kumimoji="1" lang="zh-CN" altLang="en-US"/>
          </a:p>
        </p:txBody>
      </p:sp>
    </p:spTree>
    <p:extLst>
      <p:ext uri="{BB962C8B-B14F-4D97-AF65-F5344CB8AC3E}">
        <p14:creationId xmlns:p14="http://schemas.microsoft.com/office/powerpoint/2010/main" val="2928542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可以用启发式方法来估计到目标的剩余距离</a:t>
            </a:r>
            <a:endParaRPr lang="en-US" altLang="zh-CN" dirty="0"/>
          </a:p>
          <a:p>
            <a:r>
              <a:rPr lang="zh-CN" altLang="en-US" dirty="0"/>
              <a:t>最佳的启发式方式来自应用句子语料库的机器学习</a:t>
            </a:r>
            <a:endParaRPr lang="en-US" altLang="zh-CN" dirty="0"/>
          </a:p>
          <a:p>
            <a:r>
              <a:rPr lang="zh-CN" altLang="en-US" dirty="0"/>
              <a:t>不需要搜索整个状态空间，可以保证算法找到的第一个分析就是可能性最大的分析。</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33</a:t>
            </a:fld>
            <a:endParaRPr kumimoji="1" lang="zh-CN" altLang="en-US"/>
          </a:p>
        </p:txBody>
      </p:sp>
    </p:spTree>
    <p:extLst>
      <p:ext uri="{BB962C8B-B14F-4D97-AF65-F5344CB8AC3E}">
        <p14:creationId xmlns:p14="http://schemas.microsoft.com/office/powerpoint/2010/main" val="3022265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我们可以在 </a:t>
            </a:r>
            <a:r>
              <a:rPr lang="en-US" altLang="zh-CN" dirty="0"/>
              <a:t>Python </a:t>
            </a:r>
            <a:r>
              <a:rPr lang="zh-CN" altLang="en-US" dirty="0"/>
              <a:t>中实际与之交互的一种方法是使用一个名为 </a:t>
            </a:r>
            <a:r>
              <a:rPr lang="en-US" altLang="zh-CN" dirty="0"/>
              <a:t>NLTK </a:t>
            </a:r>
            <a:r>
              <a:rPr lang="zh-CN" altLang="en-US" dirty="0"/>
              <a:t>的 </a:t>
            </a:r>
            <a:r>
              <a:rPr lang="en-US" altLang="zh-CN" dirty="0"/>
              <a:t>Python </a:t>
            </a:r>
            <a:r>
              <a:rPr lang="zh-CN" altLang="en-US" dirty="0"/>
              <a:t>库，它是自然语言工具包的缩写，我们今天会看到几次，它有各种各样的函数和类，我们可以利用这些都是为了处理自然语言。</a:t>
            </a:r>
          </a:p>
          <a:p>
            <a:endParaRPr lang="zh-CN" altLang="en-US" dirty="0"/>
          </a:p>
          <a:p>
            <a:r>
              <a:rPr lang="zh-CN" altLang="en-US" dirty="0"/>
              <a:t>它具有的一种这样的算法是能够解析上下文无关文法，能够根据一些上下文无关文法提取一些单词并计算出，你将如何为它构建语法树？那么让我们继续看看 </a:t>
            </a:r>
            <a:r>
              <a:rPr lang="en-US" altLang="zh-CN" dirty="0"/>
              <a:t>NLTK</a:t>
            </a:r>
            <a:r>
              <a:rPr lang="zh-CN" altLang="en-US" dirty="0"/>
              <a:t>，看看我们如何用它构建一些上下文无关的语法。</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34</a:t>
            </a:fld>
            <a:endParaRPr kumimoji="1" lang="zh-CN" altLang="en-US"/>
          </a:p>
        </p:txBody>
      </p:sp>
    </p:spTree>
    <p:extLst>
      <p:ext uri="{BB962C8B-B14F-4D97-AF65-F5344CB8AC3E}">
        <p14:creationId xmlns:p14="http://schemas.microsoft.com/office/powerpoint/2010/main" val="3875993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/data/datasets/lianzh/AI-NLP/code/cfg/cfg1.py</a:t>
            </a:r>
          </a:p>
          <a:p>
            <a:endParaRPr lang="en-US" altLang="zh-CN" dirty="0"/>
          </a:p>
          <a:p>
            <a:r>
              <a:rPr lang="en-US" altLang="zh-CN" dirty="0"/>
              <a:t>python cfg0.py</a:t>
            </a:r>
          </a:p>
          <a:p>
            <a:endParaRPr lang="en-US" altLang="zh-CN" dirty="0"/>
          </a:p>
          <a:p>
            <a:r>
              <a:rPr lang="en-US" altLang="zh-CN" dirty="0"/>
              <a:t>she saw the city</a:t>
            </a:r>
          </a:p>
          <a:p>
            <a:endParaRPr lang="en-US" altLang="zh-CN" dirty="0"/>
          </a:p>
          <a:p>
            <a:r>
              <a:rPr lang="en-US" altLang="zh-CN" dirty="0"/>
              <a:t>python cfg1.py</a:t>
            </a:r>
          </a:p>
          <a:p>
            <a:endParaRPr lang="en-US" altLang="zh-CN" dirty="0"/>
          </a:p>
          <a:p>
            <a:r>
              <a:rPr lang="en-US" altLang="zh-CN" dirty="0"/>
              <a:t>she saw a dog with binoculars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35</a:t>
            </a:fld>
            <a:endParaRPr kumimoji="1" lang="zh-CN" altLang="en-US"/>
          </a:p>
        </p:txBody>
      </p:sp>
    </p:spTree>
    <p:extLst>
      <p:ext uri="{BB962C8B-B14F-4D97-AF65-F5344CB8AC3E}">
        <p14:creationId xmlns:p14="http://schemas.microsoft.com/office/powerpoint/2010/main" val="41400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因此，接下来简要介绍一下我们可以做什么</a:t>
            </a:r>
            <a:r>
              <a:rPr lang="en-US" altLang="zh-CN" dirty="0"/>
              <a:t>——</a:t>
            </a:r>
            <a:r>
              <a:rPr lang="zh-CN" altLang="en-US" dirty="0"/>
              <a:t>使用获取语言的结构，使用这些上下文无关的语法规则来描述语言的结构。但我们可能还关心的是了解这些单词序列如何可能根据实际单词本身相互关联。</a:t>
            </a:r>
          </a:p>
          <a:p>
            <a:endParaRPr lang="zh-CN" altLang="en-US" dirty="0"/>
          </a:p>
          <a:p>
            <a:r>
              <a:rPr lang="zh-CN" altLang="en-US" dirty="0"/>
              <a:t>我们之前看到的语法可以让我们生成一个句子，例如，</a:t>
            </a:r>
            <a:r>
              <a:rPr lang="en-US" altLang="zh-CN" dirty="0"/>
              <a:t>I eat a banana</a:t>
            </a:r>
            <a:r>
              <a:rPr lang="zh-CN" altLang="en-US" dirty="0"/>
              <a:t>，其中 </a:t>
            </a:r>
            <a:r>
              <a:rPr lang="en-US" altLang="zh-CN" dirty="0"/>
              <a:t>I </a:t>
            </a:r>
            <a:r>
              <a:rPr lang="zh-CN" altLang="en-US" dirty="0"/>
              <a:t>是名词短语，</a:t>
            </a:r>
            <a:r>
              <a:rPr lang="en-US" altLang="zh-CN" dirty="0"/>
              <a:t>ate a banana </a:t>
            </a:r>
            <a:r>
              <a:rPr lang="zh-CN" altLang="en-US" dirty="0"/>
              <a:t>是动词短语。但它也允许像 </a:t>
            </a:r>
            <a:r>
              <a:rPr lang="en-US" altLang="zh-CN" dirty="0"/>
              <a:t>I eat a blue car </a:t>
            </a:r>
            <a:r>
              <a:rPr lang="zh-CN" altLang="en-US" dirty="0"/>
              <a:t>这样的句子，例如，根据规则，它在语法上也是结构良好的，但可能是一个人不太可能说的句子。</a:t>
            </a:r>
          </a:p>
          <a:p>
            <a:endParaRPr lang="en-US" altLang="zh-CN" dirty="0"/>
          </a:p>
          <a:p>
            <a:r>
              <a:rPr lang="zh-CN" altLang="en-US" dirty="0"/>
              <a:t>我们可能希望我们的 </a:t>
            </a:r>
            <a:r>
              <a:rPr lang="en-US" altLang="zh-CN" dirty="0"/>
              <a:t>AI </a:t>
            </a:r>
            <a:r>
              <a:rPr lang="zh-CN" altLang="en-US" dirty="0"/>
              <a:t>能够概括这样的想法，即某些单词序列比其他单词序列更可能或更不可能出现。因此，为了解决这个问题，我们将引入 </a:t>
            </a:r>
            <a:r>
              <a:rPr lang="en-US" altLang="zh-CN" dirty="0"/>
              <a:t>n-gram </a:t>
            </a:r>
            <a:r>
              <a:rPr lang="zh-CN" altLang="en-US" dirty="0"/>
              <a:t>的概念，而 </a:t>
            </a:r>
            <a:r>
              <a:rPr lang="en-US" altLang="zh-CN" dirty="0"/>
              <a:t>n-gram</a:t>
            </a:r>
            <a:r>
              <a:rPr lang="zh-CN" altLang="en-US" dirty="0"/>
              <a:t>，更一般地说，只是指我们文本中的一些 </a:t>
            </a:r>
            <a:r>
              <a:rPr lang="en-US" altLang="zh-CN" dirty="0"/>
              <a:t>n </a:t>
            </a:r>
            <a:r>
              <a:rPr lang="zh-CN" altLang="en-US" dirty="0"/>
              <a:t>项序列。这些项目可能采用各种不同的形式。</a:t>
            </a:r>
            <a:endParaRPr lang="en-US" altLang="zh-CN" dirty="0"/>
          </a:p>
          <a:p>
            <a:endParaRPr lang="en-US" altLang="zh-CN" dirty="0"/>
          </a:p>
          <a:p>
            <a:r>
              <a:rPr lang="zh-CN" altLang="en-US" dirty="0"/>
              <a:t>我们可以有字符 </a:t>
            </a:r>
            <a:r>
              <a:rPr lang="en-US" altLang="zh-CN" dirty="0"/>
              <a:t>n-gram</a:t>
            </a:r>
            <a:r>
              <a:rPr lang="zh-CN" altLang="en-US" dirty="0"/>
              <a:t>，它只是一个连续的 </a:t>
            </a:r>
            <a:r>
              <a:rPr lang="en-US" altLang="zh-CN" dirty="0"/>
              <a:t>n </a:t>
            </a:r>
            <a:r>
              <a:rPr lang="zh-CN" altLang="en-US" dirty="0"/>
              <a:t>个字符序列</a:t>
            </a:r>
            <a:r>
              <a:rPr lang="en-US" altLang="zh-CN" dirty="0"/>
              <a:t>——</a:t>
            </a:r>
            <a:r>
              <a:rPr lang="zh-CN" altLang="en-US" dirty="0"/>
              <a:t>例如，一行三个字符，或者一行四个字符。我们也可以有单词 </a:t>
            </a:r>
            <a:r>
              <a:rPr lang="en-US" altLang="zh-CN" dirty="0"/>
              <a:t>n-grams</a:t>
            </a:r>
            <a:r>
              <a:rPr lang="zh-CN" altLang="en-US" dirty="0"/>
              <a:t>，它是来自特定文本样本的连续 </a:t>
            </a:r>
            <a:r>
              <a:rPr lang="en-US" altLang="zh-CN" dirty="0"/>
              <a:t>n </a:t>
            </a:r>
            <a:r>
              <a:rPr lang="zh-CN" altLang="en-US" dirty="0"/>
              <a:t>个单词的连续序列。这些最终证明非常有用，您可以选择我们的 </a:t>
            </a:r>
            <a:r>
              <a:rPr lang="en-US" altLang="zh-CN" dirty="0"/>
              <a:t>n </a:t>
            </a:r>
            <a:r>
              <a:rPr lang="zh-CN" altLang="en-US" dirty="0"/>
              <a:t>来决定我们的序列有多少。</a:t>
            </a:r>
          </a:p>
          <a:p>
            <a:endParaRPr lang="zh-CN" altLang="en-US" dirty="0"/>
          </a:p>
          <a:p>
            <a:r>
              <a:rPr lang="zh-CN" altLang="en-US" dirty="0"/>
              <a:t>所以当 </a:t>
            </a:r>
            <a:r>
              <a:rPr lang="en-US" altLang="zh-CN" dirty="0"/>
              <a:t>n </a:t>
            </a:r>
            <a:r>
              <a:rPr lang="zh-CN" altLang="en-US" dirty="0"/>
              <a:t>为 </a:t>
            </a:r>
            <a:r>
              <a:rPr lang="en-US" altLang="zh-CN" dirty="0"/>
              <a:t>1 </a:t>
            </a:r>
            <a:r>
              <a:rPr lang="zh-CN" altLang="en-US" dirty="0"/>
              <a:t>时，我们只看一个单词或一个字符。这就是我们所说的 </a:t>
            </a:r>
            <a:r>
              <a:rPr lang="en-US" altLang="zh-CN" dirty="0"/>
              <a:t>unigram</a:t>
            </a:r>
            <a:r>
              <a:rPr lang="zh-CN" altLang="en-US" dirty="0"/>
              <a:t>，只有一个项目。如果我们正在查看两个字符或两个单词，这通常称为二元语法，即 </a:t>
            </a:r>
            <a:r>
              <a:rPr lang="en-US" altLang="zh-CN" dirty="0"/>
              <a:t>n </a:t>
            </a:r>
            <a:r>
              <a:rPr lang="zh-CN" altLang="en-US" dirty="0"/>
              <a:t>等于 </a:t>
            </a:r>
            <a:r>
              <a:rPr lang="en-US" altLang="zh-CN" dirty="0"/>
              <a:t>2 </a:t>
            </a:r>
            <a:r>
              <a:rPr lang="zh-CN" altLang="en-US" dirty="0"/>
              <a:t>的 </a:t>
            </a:r>
            <a:r>
              <a:rPr lang="en-US" altLang="zh-CN" dirty="0"/>
              <a:t>n </a:t>
            </a:r>
            <a:r>
              <a:rPr lang="zh-CN" altLang="en-US" dirty="0"/>
              <a:t>元语法，查看两个连续的单词。然后，如果有三个项目，您可能会想象我们会经常称这些三元组为一行中的三个字符或恰好在连续序列中的三个单词。</a:t>
            </a:r>
          </a:p>
          <a:p>
            <a:endParaRPr lang="en-US" altLang="zh-CN" dirty="0"/>
          </a:p>
          <a:p>
            <a:r>
              <a:rPr lang="en-US" altLang="zh-CN" dirty="0"/>
              <a:t>And so if we took a sentence, for example-- here's a sentence from, again, Sherlock Holmes-- "how often have I said to you that, when you have eliminated the impossible, whatever remains, however improbable, must be the truth." What are the trigrams that we can extract from the sentence? If we're looking at sequences of three words, well, the first trigram would be how often have-- just a sequence of three words. </a:t>
            </a:r>
          </a:p>
          <a:p>
            <a:endParaRPr lang="en-US" altLang="zh-CN" dirty="0"/>
          </a:p>
          <a:p>
            <a:r>
              <a:rPr lang="en-US" altLang="zh-CN" dirty="0"/>
              <a:t>And then we can look at the next trigram, often have I. The next trigram is have I said. Then I said to, said to you, to you that, for example-- those are all trigrams of words, sequences of three contiguous words that show up in the text. And extracting those bigrams and trigrams, or n-grams more generally, turns out to be quite helpful, because often, when we're dealing with analyzing a lot of text, it's not going to be particularly meaningful for us to try and analyze the entire text at one time. </a:t>
            </a:r>
          </a:p>
          <a:p>
            <a:endParaRPr lang="en-US" altLang="zh-CN" dirty="0"/>
          </a:p>
          <a:p>
            <a:r>
              <a:rPr lang="en-US" altLang="zh-CN" dirty="0"/>
              <a:t>But instead, we want to segment that text into pieces that we can begin to do some analysis of-- that our AI might never have seen this entire sentence before, but it's probably seen the trigram to you that before, because to you that is something that might have come up in other documents that our AI has seen before. And therefore, it knows a little bit about that particular sequence of three words in a row-- or something like have I said, another example of another sequence of three words that's probably quite popular, in terms of where you see it inside the English language. </a:t>
            </a:r>
          </a:p>
          <a:p>
            <a:endParaRPr lang="en-US" altLang="zh-CN" dirty="0"/>
          </a:p>
          <a:p>
            <a:r>
              <a:rPr lang="en-US" altLang="zh-CN" dirty="0"/>
              <a:t>So we'd like some way to be able to extract these sorts of n-grams. And how do we do that? How do we extract sequences of three words? Well, we need to take our input and somehow separate it into all of the individual words. And this is a process generally known as tokenization, the task of splitting up some sequence into distinct pieces, where we call those pieces tokens. </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36</a:t>
            </a:fld>
            <a:endParaRPr kumimoji="1" lang="zh-CN" altLang="en-US"/>
          </a:p>
        </p:txBody>
      </p:sp>
    </p:spTree>
    <p:extLst>
      <p:ext uri="{BB962C8B-B14F-4D97-AF65-F5344CB8AC3E}">
        <p14:creationId xmlns:p14="http://schemas.microsoft.com/office/powerpoint/2010/main" val="1151093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因此，接下来简要介绍一下我们可以做什么</a:t>
            </a:r>
            <a:r>
              <a:rPr lang="en-US" altLang="zh-CN" dirty="0"/>
              <a:t>——</a:t>
            </a:r>
            <a:r>
              <a:rPr lang="zh-CN" altLang="en-US" dirty="0"/>
              <a:t>使用获取语言的结构，使用这些上下文无关的语法规则来描述语言的结构。但我们可能还关心的是了解这些单词序列如何可能根据实际单词本身相互关联。</a:t>
            </a:r>
          </a:p>
          <a:p>
            <a:endParaRPr lang="zh-CN" altLang="en-US" dirty="0"/>
          </a:p>
          <a:p>
            <a:r>
              <a:rPr lang="zh-CN" altLang="en-US" dirty="0"/>
              <a:t>我们之前看到的语法可以让我们生成一个句子，例如，</a:t>
            </a:r>
            <a:r>
              <a:rPr lang="en-US" altLang="zh-CN" dirty="0"/>
              <a:t>I eat a banana</a:t>
            </a:r>
            <a:r>
              <a:rPr lang="zh-CN" altLang="en-US" dirty="0"/>
              <a:t>，其中 </a:t>
            </a:r>
            <a:r>
              <a:rPr lang="en-US" altLang="zh-CN" dirty="0"/>
              <a:t>I </a:t>
            </a:r>
            <a:r>
              <a:rPr lang="zh-CN" altLang="en-US" dirty="0"/>
              <a:t>是名词短语，</a:t>
            </a:r>
            <a:r>
              <a:rPr lang="en-US" altLang="zh-CN" dirty="0"/>
              <a:t>ate a banana </a:t>
            </a:r>
            <a:r>
              <a:rPr lang="zh-CN" altLang="en-US" dirty="0"/>
              <a:t>是动词短语。但它也允许像 </a:t>
            </a:r>
            <a:r>
              <a:rPr lang="en-US" altLang="zh-CN" dirty="0"/>
              <a:t>I eat a blue car </a:t>
            </a:r>
            <a:r>
              <a:rPr lang="zh-CN" altLang="en-US" dirty="0"/>
              <a:t>这样的句子，例如，根据规则，它在语法上也是结构良好的，但可能是一个人不太可能说的句子。</a:t>
            </a:r>
          </a:p>
          <a:p>
            <a:endParaRPr lang="en-US" altLang="zh-CN" dirty="0"/>
          </a:p>
          <a:p>
            <a:r>
              <a:rPr lang="zh-CN" altLang="en-US" dirty="0"/>
              <a:t>我们可能希望我们的 </a:t>
            </a:r>
            <a:r>
              <a:rPr lang="en-US" altLang="zh-CN" dirty="0"/>
              <a:t>AI </a:t>
            </a:r>
            <a:r>
              <a:rPr lang="zh-CN" altLang="en-US" dirty="0"/>
              <a:t>能够概括这样的想法，即某些单词序列比其他单词序列更可能或更不可能出现。因此，为了解决这个问题，我们将引入 </a:t>
            </a:r>
            <a:r>
              <a:rPr lang="en-US" altLang="zh-CN" dirty="0"/>
              <a:t>n-gram </a:t>
            </a:r>
            <a:r>
              <a:rPr lang="zh-CN" altLang="en-US" dirty="0"/>
              <a:t>的概念，而 </a:t>
            </a:r>
            <a:r>
              <a:rPr lang="en-US" altLang="zh-CN" dirty="0"/>
              <a:t>n-gram</a:t>
            </a:r>
            <a:r>
              <a:rPr lang="zh-CN" altLang="en-US" dirty="0"/>
              <a:t>，更一般地说，只是指我们文本中的一些 </a:t>
            </a:r>
            <a:r>
              <a:rPr lang="en-US" altLang="zh-CN" dirty="0"/>
              <a:t>n </a:t>
            </a:r>
            <a:r>
              <a:rPr lang="zh-CN" altLang="en-US" dirty="0"/>
              <a:t>项序列。这些项目可能采用各种不同的形式。</a:t>
            </a:r>
            <a:endParaRPr lang="en-US" altLang="zh-CN" dirty="0"/>
          </a:p>
          <a:p>
            <a:endParaRPr lang="en-US" altLang="zh-CN" dirty="0"/>
          </a:p>
          <a:p>
            <a:r>
              <a:rPr lang="zh-CN" altLang="en-US" dirty="0"/>
              <a:t>我们可以有字符 </a:t>
            </a:r>
            <a:r>
              <a:rPr lang="en-US" altLang="zh-CN" dirty="0"/>
              <a:t>n-gram</a:t>
            </a:r>
            <a:r>
              <a:rPr lang="zh-CN" altLang="en-US" dirty="0"/>
              <a:t>，它只是一个连续的 </a:t>
            </a:r>
            <a:r>
              <a:rPr lang="en-US" altLang="zh-CN" dirty="0"/>
              <a:t>n </a:t>
            </a:r>
            <a:r>
              <a:rPr lang="zh-CN" altLang="en-US" dirty="0"/>
              <a:t>个字符序列</a:t>
            </a:r>
            <a:r>
              <a:rPr lang="en-US" altLang="zh-CN" dirty="0"/>
              <a:t>——</a:t>
            </a:r>
            <a:r>
              <a:rPr lang="zh-CN" altLang="en-US" dirty="0"/>
              <a:t>例如，一行三个字符，或者一行四个字符。我们也可以有单词 </a:t>
            </a:r>
            <a:r>
              <a:rPr lang="en-US" altLang="zh-CN" dirty="0"/>
              <a:t>n-grams</a:t>
            </a:r>
            <a:r>
              <a:rPr lang="zh-CN" altLang="en-US" dirty="0"/>
              <a:t>，它是来自特定文本样本的连续 </a:t>
            </a:r>
            <a:r>
              <a:rPr lang="en-US" altLang="zh-CN" dirty="0"/>
              <a:t>n </a:t>
            </a:r>
            <a:r>
              <a:rPr lang="zh-CN" altLang="en-US" dirty="0"/>
              <a:t>个单词的连续序列。这些最终证明非常有用，您可以选择我们的 </a:t>
            </a:r>
            <a:r>
              <a:rPr lang="en-US" altLang="zh-CN" dirty="0"/>
              <a:t>n </a:t>
            </a:r>
            <a:r>
              <a:rPr lang="zh-CN" altLang="en-US" dirty="0"/>
              <a:t>来决定我们的序列有多少。</a:t>
            </a:r>
          </a:p>
          <a:p>
            <a:endParaRPr lang="zh-CN" altLang="en-US" dirty="0"/>
          </a:p>
          <a:p>
            <a:r>
              <a:rPr lang="zh-CN" altLang="en-US" dirty="0"/>
              <a:t>所以当 </a:t>
            </a:r>
            <a:r>
              <a:rPr lang="en-US" altLang="zh-CN" dirty="0"/>
              <a:t>n </a:t>
            </a:r>
            <a:r>
              <a:rPr lang="zh-CN" altLang="en-US" dirty="0"/>
              <a:t>为 </a:t>
            </a:r>
            <a:r>
              <a:rPr lang="en-US" altLang="zh-CN" dirty="0"/>
              <a:t>1 </a:t>
            </a:r>
            <a:r>
              <a:rPr lang="zh-CN" altLang="en-US" dirty="0"/>
              <a:t>时，我们只看一个单词或一个字符。这就是我们所说的 </a:t>
            </a:r>
            <a:r>
              <a:rPr lang="en-US" altLang="zh-CN" dirty="0"/>
              <a:t>unigram</a:t>
            </a:r>
            <a:r>
              <a:rPr lang="zh-CN" altLang="en-US" dirty="0"/>
              <a:t>，只有一个项目。如果我们正在查看两个字符或两个单词，这通常称为二元语法，即 </a:t>
            </a:r>
            <a:r>
              <a:rPr lang="en-US" altLang="zh-CN" dirty="0"/>
              <a:t>n </a:t>
            </a:r>
            <a:r>
              <a:rPr lang="zh-CN" altLang="en-US" dirty="0"/>
              <a:t>等于 </a:t>
            </a:r>
            <a:r>
              <a:rPr lang="en-US" altLang="zh-CN" dirty="0"/>
              <a:t>2 </a:t>
            </a:r>
            <a:r>
              <a:rPr lang="zh-CN" altLang="en-US" dirty="0"/>
              <a:t>的 </a:t>
            </a:r>
            <a:r>
              <a:rPr lang="en-US" altLang="zh-CN" dirty="0"/>
              <a:t>n </a:t>
            </a:r>
            <a:r>
              <a:rPr lang="zh-CN" altLang="en-US" dirty="0"/>
              <a:t>元语法，查看两个连续的单词。然后，如果有三个项目，您可能会想象我们会经常称这些三元组为一行中的三个字符或恰好在连续序列中的三个单词。</a:t>
            </a:r>
          </a:p>
          <a:p>
            <a:endParaRPr lang="en-US" altLang="zh-CN" dirty="0"/>
          </a:p>
          <a:p>
            <a:r>
              <a:rPr lang="en-US" altLang="zh-CN" dirty="0"/>
              <a:t>And so if we took a sentence, for example-- here's a sentence from, again, Sherlock Holmes-- "how often have I said to you that, when you have eliminated the impossible, whatever remains, however improbable, must be the truth." What are the trigrams that we can extract from the sentence? If we're looking at sequences of three words, well, the first trigram would be how often have-- just a sequence of three words. </a:t>
            </a:r>
          </a:p>
          <a:p>
            <a:endParaRPr lang="en-US" altLang="zh-CN" dirty="0"/>
          </a:p>
          <a:p>
            <a:r>
              <a:rPr lang="en-US" altLang="zh-CN" dirty="0"/>
              <a:t>And then we can look at the next trigram, often have I. The next trigram is have I said. Then I said to, said to you, to you that, for example-- those are all trigrams of words, sequences of three contiguous words that show up in the text. And extracting those bigrams and trigrams, or n-grams more generally, turns out to be quite helpful, because often, when we're dealing with analyzing a lot of text, it's not going to be particularly meaningful for us to try and analyze the entire text at one time. </a:t>
            </a:r>
          </a:p>
          <a:p>
            <a:endParaRPr lang="en-US" altLang="zh-CN" dirty="0"/>
          </a:p>
          <a:p>
            <a:r>
              <a:rPr lang="en-US" altLang="zh-CN" dirty="0"/>
              <a:t>But instead, we want to segment that text into pieces that we can begin to do some analysis of-- that our AI might never have seen this entire sentence before, but it's probably seen the trigram to you that before, because to you that is something that might have come up in other documents that our AI has seen before. And therefore, it knows a little bit about that particular sequence of three words in a row-- or something like have I said, another example of another sequence of three words that's probably quite popular, in terms of where you see it inside the English language. </a:t>
            </a:r>
          </a:p>
          <a:p>
            <a:endParaRPr lang="en-US" altLang="zh-CN" dirty="0"/>
          </a:p>
          <a:p>
            <a:r>
              <a:rPr lang="en-US" altLang="zh-CN" dirty="0"/>
              <a:t>So we'd like some way to be able to extract these sorts of n-grams. And how do we do that? How do we extract sequences of three words? Well, we need to take our input and somehow separate it into all of the individual words. And this is a process generally known as tokenization, the task of splitting up some sequence into distinct pieces, where we call those pieces tokens. </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37</a:t>
            </a:fld>
            <a:endParaRPr kumimoji="1" lang="zh-CN" altLang="en-US"/>
          </a:p>
        </p:txBody>
      </p:sp>
    </p:spTree>
    <p:extLst>
      <p:ext uri="{BB962C8B-B14F-4D97-AF65-F5344CB8AC3E}">
        <p14:creationId xmlns:p14="http://schemas.microsoft.com/office/powerpoint/2010/main" val="2281691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提取那些二元语法和三元语法，或者更普遍的 </a:t>
            </a:r>
            <a:r>
              <a:rPr lang="en-US" altLang="zh-CN" dirty="0"/>
              <a:t>n </a:t>
            </a:r>
            <a:r>
              <a:rPr lang="zh-CN" altLang="en-US" dirty="0"/>
              <a:t>元语法，结果证明是非常有帮助的，因为</a:t>
            </a:r>
            <a:r>
              <a:rPr lang="zh-CN" altLang="en-US" b="1"/>
              <a:t>通常，当我们处理大量文本时，尝试分析完整的文本对我们来说并不是特别有意义。</a:t>
            </a:r>
            <a:endParaRPr lang="en-US" altLang="zh-CN" b="1"/>
          </a:p>
          <a:p>
            <a:endParaRPr lang="en-US" altLang="zh-CN" dirty="0"/>
          </a:p>
          <a:p>
            <a:r>
              <a:rPr lang="zh-CN" altLang="en-US" dirty="0"/>
              <a:t>但是相反，我们想将该文本分割成我们可以开始进行一些分析的片段</a:t>
            </a:r>
            <a:r>
              <a:rPr lang="en-US" altLang="zh-CN" dirty="0"/>
              <a:t>——</a:t>
            </a:r>
            <a:r>
              <a:rPr lang="zh-CN" altLang="en-US" dirty="0"/>
              <a:t>我们的 </a:t>
            </a:r>
            <a:r>
              <a:rPr lang="en-US" altLang="zh-CN" dirty="0"/>
              <a:t>AI </a:t>
            </a:r>
            <a:r>
              <a:rPr lang="zh-CN" altLang="en-US" dirty="0"/>
              <a:t>以前可能从未见过这整个句子，但它可能以前见过你的</a:t>
            </a:r>
            <a:r>
              <a:rPr lang="en-US" altLang="zh-CN" dirty="0"/>
              <a:t>3-gram</a:t>
            </a:r>
            <a:r>
              <a:rPr lang="zh-CN" altLang="en-US" dirty="0"/>
              <a:t>三元组，因为对你来说那是我们的 </a:t>
            </a:r>
            <a:r>
              <a:rPr lang="en-US" altLang="zh-CN" dirty="0"/>
              <a:t>AI </a:t>
            </a:r>
            <a:r>
              <a:rPr lang="zh-CN" altLang="en-US" dirty="0"/>
              <a:t>以前见过的其他文档中可能会出现的内容。因此，它对连续三个单词的特定序列有一点了解</a:t>
            </a:r>
            <a:r>
              <a:rPr lang="en-US" altLang="zh-CN" dirty="0"/>
              <a:t>——</a:t>
            </a:r>
            <a:r>
              <a:rPr lang="zh-CN" altLang="en-US" dirty="0"/>
              <a:t>或者像我说过的，另一个可能非常流行的三个单词序列的例子，就你在英语中看到它的位置而言语。</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38</a:t>
            </a:fld>
            <a:endParaRPr kumimoji="1" lang="zh-CN" altLang="en-US"/>
          </a:p>
        </p:txBody>
      </p:sp>
    </p:spTree>
    <p:extLst>
      <p:ext uri="{BB962C8B-B14F-4D97-AF65-F5344CB8AC3E}">
        <p14:creationId xmlns:p14="http://schemas.microsoft.com/office/powerpoint/2010/main" val="1139150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所以我们想要一些方法来提取这些种类的 </a:t>
            </a:r>
            <a:r>
              <a:rPr lang="en-US" altLang="zh-CN" dirty="0"/>
              <a:t>n-gram</a:t>
            </a:r>
            <a:r>
              <a:rPr lang="zh-CN" altLang="en-US" dirty="0"/>
              <a:t>。我们该怎么做？我们如何提取三个单词的序列？好吧，我们需要接受我们的输入并以某种方式将其分成所有单独的单词。这是一个通常称为</a:t>
            </a:r>
            <a:r>
              <a:rPr lang="en-US" altLang="zh-CN" dirty="0"/>
              <a:t>Tokenization</a:t>
            </a:r>
            <a:r>
              <a:rPr lang="zh-CN" altLang="en-US" dirty="0"/>
              <a:t>的过程，将一些序列分成不同的部分，我们将这些部分称为</a:t>
            </a:r>
            <a:r>
              <a:rPr lang="en-US" altLang="zh-CN" dirty="0"/>
              <a:t>tokens</a:t>
            </a:r>
            <a:r>
              <a:rPr lang="zh-CN" altLang="en-US" dirty="0"/>
              <a:t>（标记）。</a:t>
            </a:r>
            <a:endParaRPr lang="en-US" altLang="zh-CN" dirty="0"/>
          </a:p>
          <a:p>
            <a:endParaRPr lang="en-US" altLang="zh-CN" dirty="0"/>
          </a:p>
          <a:p>
            <a:r>
              <a:rPr lang="zh-CN" altLang="en-US" dirty="0"/>
              <a:t>最简单方法，按空格进行划分。得到这样的结果。</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但是你会在这里注意到，如果我们只是根据空格的位置来拆分，我们最终会保留标点符号。单词 remains 后有一个逗号。在 improbable 之后有一个逗号，在 truth 之后有一个句号。当我们考虑尝试将事物标记为单个单词时，这会带来一点挑战，因为如果你将单词相互比较，这个单词 truth 后面有一个句点——如果你只是将它进行字符串比较，它与后面没有句号的 truth 这个词不同。</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we'd like some way to be able to extract these sorts of n-grams. And how do we do that? How do we extract sequences of three words? Well, we need to take our input and somehow separate it into all of the individual words. And this is a process generally known as tokenization, the task of splitting up some sequence into distinct pieces, where we call those pieces tokens. </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39</a:t>
            </a:fld>
            <a:endParaRPr kumimoji="1" lang="zh-CN" altLang="en-US"/>
          </a:p>
        </p:txBody>
      </p:sp>
    </p:spTree>
    <p:extLst>
      <p:ext uri="{BB962C8B-B14F-4D97-AF65-F5344CB8AC3E}">
        <p14:creationId xmlns:p14="http://schemas.microsoft.com/office/powerpoint/2010/main" val="1298005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两种特殊的情况：</a:t>
            </a:r>
            <a:endParaRPr lang="en-US" altLang="zh-CN" dirty="0"/>
          </a:p>
          <a:p>
            <a:endParaRPr lang="en-US" altLang="zh-CN" dirty="0"/>
          </a:p>
          <a:p>
            <a:r>
              <a:rPr lang="en-US" altLang="zh-CN" dirty="0"/>
              <a:t>But there are other cases where it becomes a little bit less clear. </a:t>
            </a:r>
          </a:p>
          <a:p>
            <a:endParaRPr lang="en-US" altLang="zh-CN" dirty="0"/>
          </a:p>
          <a:p>
            <a:r>
              <a:rPr lang="en-US" altLang="zh-CN" dirty="0"/>
              <a:t>If I said something like, just before 9:00 o'clock, Sherlock Holmes stepped briskly into the room, well, this apostrophe after 9 o'clock-- after the O in 9 o'clock-- is that something we should remove? Should be split based on that as well, and do O and clock? There's some interesting questions there too. And it gets even trickier if you begin to think about hyphenated words-- something like this, where we have a whole bunch of words that are hyphenated and then you need to make a judgment call. </a:t>
            </a:r>
          </a:p>
          <a:p>
            <a:endParaRPr lang="en-US" altLang="zh-CN" dirty="0"/>
          </a:p>
          <a:p>
            <a:r>
              <a:rPr lang="en-US" altLang="zh-CN" dirty="0"/>
              <a:t>Is that a place where you're going to split things apart into individual words, or are you going to consider frock-coat, and well-cut, and pearl-grey to be individual words of their own? And so those tend to pose challenges that we need to somehow deal with and something we need to decide as we go about trying to perform this kind of analysis. </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40</a:t>
            </a:fld>
            <a:endParaRPr kumimoji="1" lang="zh-CN" altLang="en-US"/>
          </a:p>
        </p:txBody>
      </p:sp>
    </p:spTree>
    <p:extLst>
      <p:ext uri="{BB962C8B-B14F-4D97-AF65-F5344CB8AC3E}">
        <p14:creationId xmlns:p14="http://schemas.microsoft.com/office/powerpoint/2010/main" val="1764898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5</a:t>
            </a:fld>
            <a:endParaRPr kumimoji="1" lang="zh-CN" altLang="en-US"/>
          </a:p>
        </p:txBody>
      </p:sp>
    </p:spTree>
    <p:extLst>
      <p:ext uri="{BB962C8B-B14F-4D97-AF65-F5344CB8AC3E}">
        <p14:creationId xmlns:p14="http://schemas.microsoft.com/office/powerpoint/2010/main" val="1658719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涉及到句子标记化的世界时，也会出现类似的挑战。例如，想象一下这个句子序列。如果你看一下这个特定的句子序列，你可能会想象你可以很容易地提取句子。这是一个句子，这是第二个句子，所以我们在这个特定段落中有两个不同的句子。</a:t>
            </a:r>
          </a:p>
          <a:p>
            <a:endParaRPr lang="zh-CN" altLang="en-US" dirty="0"/>
          </a:p>
          <a:p>
            <a:r>
              <a:rPr lang="zh-CN" altLang="en-US" b="1" dirty="0"/>
              <a:t>显著特征似乎是句号</a:t>
            </a:r>
            <a:r>
              <a:rPr lang="en-US" altLang="zh-CN" dirty="0"/>
              <a:t>——</a:t>
            </a:r>
            <a:r>
              <a:rPr lang="zh-CN" altLang="en-US" dirty="0"/>
              <a:t>一个句号将一个句子与另一个句子分开。也许还有其他类型的标点符号也可以包括在这里</a:t>
            </a:r>
            <a:r>
              <a:rPr lang="en-US" altLang="zh-CN" dirty="0"/>
              <a:t>——</a:t>
            </a:r>
            <a:r>
              <a:rPr lang="zh-CN" altLang="en-US" dirty="0"/>
              <a:t>例如感叹号或问号。但这些是我们知道的标点符号类型，往往出现在句子的末尾。</a:t>
            </a:r>
          </a:p>
          <a:p>
            <a:endParaRPr lang="zh-CN" altLang="en-US" dirty="0"/>
          </a:p>
          <a:p>
            <a:r>
              <a:rPr lang="zh-CN" altLang="en-US" dirty="0"/>
              <a:t>但是，如果您看这样的句子，它又会变得更加棘手</a:t>
            </a:r>
            <a:r>
              <a:rPr lang="en-US" altLang="zh-CN" dirty="0"/>
              <a:t>——</a:t>
            </a:r>
            <a:r>
              <a:rPr lang="zh-CN" altLang="en-US" dirty="0"/>
              <a:t>不仅仅是与 </a:t>
            </a:r>
            <a:r>
              <a:rPr lang="en-US" altLang="zh-CN" dirty="0"/>
              <a:t>Sherlock </a:t>
            </a:r>
            <a:r>
              <a:rPr lang="zh-CN" altLang="en-US" dirty="0"/>
              <a:t>交谈，而是与 </a:t>
            </a:r>
            <a:r>
              <a:rPr lang="en-US" altLang="zh-CN" dirty="0"/>
              <a:t>Sherlock </a:t>
            </a:r>
            <a:r>
              <a:rPr lang="zh-CN" altLang="en-US" dirty="0"/>
              <a:t>交谈，而不是与 </a:t>
            </a:r>
            <a:r>
              <a:rPr lang="en-US" altLang="zh-CN" dirty="0"/>
              <a:t>Holmes </a:t>
            </a:r>
            <a:r>
              <a:rPr lang="zh-CN" altLang="en-US" dirty="0"/>
              <a:t>先生交谈。那么现在，我们在 </a:t>
            </a:r>
            <a:r>
              <a:rPr lang="en-US" altLang="zh-CN" dirty="0"/>
              <a:t>Mr. And </a:t>
            </a:r>
            <a:r>
              <a:rPr lang="zh-CN" altLang="en-US" dirty="0"/>
              <a:t>的结尾有一个句点，所以如果你只是用句点分开，你可能会想象这会是一个句子，然后只有 </a:t>
            </a:r>
            <a:r>
              <a:rPr lang="en-US" altLang="zh-CN" dirty="0"/>
              <a:t>Holmes </a:t>
            </a:r>
            <a:r>
              <a:rPr lang="zh-CN" altLang="en-US" dirty="0"/>
              <a:t>会是一个句子，然后我们会有第三个句子在下面。</a:t>
            </a:r>
          </a:p>
          <a:p>
            <a:endParaRPr lang="zh-CN" altLang="en-US" dirty="0"/>
          </a:p>
          <a:p>
            <a:r>
              <a:rPr lang="zh-CN" altLang="en-US" dirty="0"/>
              <a:t>当您开始想象这些情况时，事情确实变得有点棘手。对话也开始让这件事变得更棘手</a:t>
            </a:r>
            <a:r>
              <a:rPr lang="en-US" altLang="zh-CN" dirty="0"/>
              <a:t>——</a:t>
            </a:r>
            <a:r>
              <a:rPr lang="zh-CN" altLang="en-US" dirty="0"/>
              <a:t>如果你在某些东西里面有这些线条</a:t>
            </a:r>
            <a:r>
              <a:rPr lang="en-US" altLang="zh-CN" dirty="0"/>
              <a:t>——</a:t>
            </a:r>
            <a:r>
              <a:rPr lang="zh-CN" altLang="en-US" dirty="0"/>
              <a:t>他说，例如</a:t>
            </a:r>
            <a:r>
              <a:rPr lang="en-US" altLang="zh-CN" dirty="0"/>
              <a:t>——</a:t>
            </a:r>
            <a:r>
              <a:rPr lang="zh-CN" altLang="en-US" dirty="0"/>
              <a:t>他说了这个特定的单词序列，然后是这个特定的单词序列</a:t>
            </a:r>
            <a:r>
              <a:rPr lang="en-US" altLang="zh-CN" dirty="0"/>
              <a:t>.</a:t>
            </a:r>
            <a:r>
              <a:rPr lang="zh-CN" altLang="en-US" dirty="0"/>
              <a:t>那里也出现了有趣的挑战，就我们如何将句子拆分成单独的句子而言。</a:t>
            </a:r>
          </a:p>
          <a:p>
            <a:endParaRPr lang="zh-CN" altLang="en-US" dirty="0"/>
          </a:p>
          <a:p>
            <a:r>
              <a:rPr lang="zh-CN" altLang="en-US" dirty="0"/>
              <a:t>而这些正是我们的算法需要决定的事情。在实践中，我们通常可以使用一些启发式方法。我们知道会出现某些句号，例如 </a:t>
            </a:r>
            <a:r>
              <a:rPr lang="en-US" altLang="zh-CN" dirty="0"/>
              <a:t>Mr. </a:t>
            </a:r>
            <a:r>
              <a:rPr lang="zh-CN" altLang="en-US" dirty="0"/>
              <a:t>之后的句号，或者在我们知道这不是新句子开头的其他示例中，因此我们可以将这些规则编码到我们的 </a:t>
            </a:r>
            <a:r>
              <a:rPr lang="en-US" altLang="zh-CN" dirty="0"/>
              <a:t>AI </a:t>
            </a:r>
            <a:r>
              <a:rPr lang="zh-CN" altLang="en-US" dirty="0"/>
              <a:t>中，使其能够按照我们希望的方式进行标记化。</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41</a:t>
            </a:fld>
            <a:endParaRPr kumimoji="1" lang="zh-CN" altLang="en-US"/>
          </a:p>
        </p:txBody>
      </p:sp>
    </p:spTree>
    <p:extLst>
      <p:ext uri="{BB962C8B-B14F-4D97-AF65-F5344CB8AC3E}">
        <p14:creationId xmlns:p14="http://schemas.microsoft.com/office/powerpoint/2010/main" val="3105485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涉及到句子标记化的世界时，也会出现类似的挑战。例如，想象一下这个句子序列。如果你看一下这个特定的句子序列，你可能会想象你可以很容易地提取句子。这是一个句子，这是第二个句子，所以我们在这个特定段落中有两个不同的句子。</a:t>
            </a:r>
          </a:p>
          <a:p>
            <a:endParaRPr lang="zh-CN" altLang="en-US" dirty="0"/>
          </a:p>
          <a:p>
            <a:r>
              <a:rPr lang="zh-CN" altLang="en-US" b="1" dirty="0"/>
              <a:t>显著特征似乎是句号</a:t>
            </a:r>
            <a:r>
              <a:rPr lang="en-US" altLang="zh-CN" dirty="0"/>
              <a:t>——</a:t>
            </a:r>
            <a:r>
              <a:rPr lang="zh-CN" altLang="en-US" dirty="0"/>
              <a:t>一个句号将一个句子与另一个句子分开。也许还有其他类型的标点符号也可以包括在这里</a:t>
            </a:r>
            <a:r>
              <a:rPr lang="en-US" altLang="zh-CN" dirty="0"/>
              <a:t>——</a:t>
            </a:r>
            <a:r>
              <a:rPr lang="zh-CN" altLang="en-US" dirty="0"/>
              <a:t>例如感叹号或问号。但这些是我们知道的标点符号类型，往往出现在句子的末尾。</a:t>
            </a:r>
          </a:p>
          <a:p>
            <a:endParaRPr lang="zh-CN" altLang="en-US" dirty="0"/>
          </a:p>
          <a:p>
            <a:r>
              <a:rPr lang="zh-CN" altLang="en-US" dirty="0"/>
              <a:t>但是，如果您看这样的句子，它又会变得更加棘手</a:t>
            </a:r>
            <a:r>
              <a:rPr lang="en-US" altLang="zh-CN" dirty="0"/>
              <a:t>——</a:t>
            </a:r>
            <a:r>
              <a:rPr lang="zh-CN" altLang="en-US" dirty="0"/>
              <a:t>不仅仅是与 </a:t>
            </a:r>
            <a:r>
              <a:rPr lang="en-US" altLang="zh-CN" dirty="0"/>
              <a:t>Sherlock </a:t>
            </a:r>
            <a:r>
              <a:rPr lang="zh-CN" altLang="en-US" dirty="0"/>
              <a:t>交谈，而是与 </a:t>
            </a:r>
            <a:r>
              <a:rPr lang="en-US" altLang="zh-CN" dirty="0"/>
              <a:t>Sherlock </a:t>
            </a:r>
            <a:r>
              <a:rPr lang="zh-CN" altLang="en-US" dirty="0"/>
              <a:t>交谈，而不是与 </a:t>
            </a:r>
            <a:r>
              <a:rPr lang="en-US" altLang="zh-CN" dirty="0"/>
              <a:t>Holmes </a:t>
            </a:r>
            <a:r>
              <a:rPr lang="zh-CN" altLang="en-US" dirty="0"/>
              <a:t>先生交谈。那么现在，我们在 </a:t>
            </a:r>
            <a:r>
              <a:rPr lang="en-US" altLang="zh-CN" dirty="0"/>
              <a:t>Mr. And </a:t>
            </a:r>
            <a:r>
              <a:rPr lang="zh-CN" altLang="en-US" dirty="0"/>
              <a:t>的结尾有一个句点，所以如果你只是用句点分开，你可能会想象这会是一个句子，然后只有 </a:t>
            </a:r>
            <a:r>
              <a:rPr lang="en-US" altLang="zh-CN" dirty="0"/>
              <a:t>Holmes </a:t>
            </a:r>
            <a:r>
              <a:rPr lang="zh-CN" altLang="en-US" dirty="0"/>
              <a:t>会是一个句子，然后我们会有第三个句子在下面。</a:t>
            </a:r>
          </a:p>
          <a:p>
            <a:endParaRPr lang="zh-CN" altLang="en-US" dirty="0"/>
          </a:p>
          <a:p>
            <a:r>
              <a:rPr lang="zh-CN" altLang="en-US" dirty="0"/>
              <a:t>当您开始想象这些情况时，事情确实变得有点棘手。对话也开始让这件事变得更棘手</a:t>
            </a:r>
            <a:r>
              <a:rPr lang="en-US" altLang="zh-CN" dirty="0"/>
              <a:t>——</a:t>
            </a:r>
            <a:r>
              <a:rPr lang="zh-CN" altLang="en-US" dirty="0"/>
              <a:t>如果你在某些东西里面有这些线条</a:t>
            </a:r>
            <a:r>
              <a:rPr lang="en-US" altLang="zh-CN" dirty="0"/>
              <a:t>——</a:t>
            </a:r>
            <a:r>
              <a:rPr lang="zh-CN" altLang="en-US" dirty="0"/>
              <a:t>他说，例如</a:t>
            </a:r>
            <a:r>
              <a:rPr lang="en-US" altLang="zh-CN" dirty="0"/>
              <a:t>——</a:t>
            </a:r>
            <a:r>
              <a:rPr lang="zh-CN" altLang="en-US" dirty="0"/>
              <a:t>他说了这个特定的单词序列，然后是这个特定的单词序列</a:t>
            </a:r>
            <a:r>
              <a:rPr lang="en-US" altLang="zh-CN" dirty="0"/>
              <a:t>.</a:t>
            </a:r>
            <a:r>
              <a:rPr lang="zh-CN" altLang="en-US" dirty="0"/>
              <a:t>那里也出现了有趣的挑战，就我们如何将句子拆分成单独的句子而言。</a:t>
            </a:r>
          </a:p>
          <a:p>
            <a:endParaRPr lang="zh-CN" altLang="en-US" dirty="0"/>
          </a:p>
          <a:p>
            <a:r>
              <a:rPr lang="zh-CN" altLang="en-US" dirty="0"/>
              <a:t>而这些正是我们的算法需要决定的事情。在实践中，我们通常可以使用一些启发式方法。我们知道会出现某些句号，例如 </a:t>
            </a:r>
            <a:r>
              <a:rPr lang="en-US" altLang="zh-CN" dirty="0"/>
              <a:t>Mr. </a:t>
            </a:r>
            <a:r>
              <a:rPr lang="zh-CN" altLang="en-US" dirty="0"/>
              <a:t>之后的句号，或者在我们知道这不是新句子开头的其他示例中，因此我们可以将这些规则编码到我们的 </a:t>
            </a:r>
            <a:r>
              <a:rPr lang="en-US" altLang="zh-CN" dirty="0"/>
              <a:t>AI </a:t>
            </a:r>
            <a:r>
              <a:rPr lang="zh-CN" altLang="en-US" dirty="0"/>
              <a:t>中，使其能够按照我们希望的方式进行标记化。</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42</a:t>
            </a:fld>
            <a:endParaRPr kumimoji="1" lang="zh-CN" altLang="en-US"/>
          </a:p>
        </p:txBody>
      </p:sp>
    </p:spTree>
    <p:extLst>
      <p:ext uri="{BB962C8B-B14F-4D97-AF65-F5344CB8AC3E}">
        <p14:creationId xmlns:p14="http://schemas.microsoft.com/office/powerpoint/2010/main" val="731464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涉及到句子标记化的世界时，也会出现类似的挑战。例如，想象一下这个句子序列。如果你看一下这个特定的句子序列，你可能会想象你可以很容易地提取句子。这是一个句子，这是第二个句子，所以我们在这个特定段落中有两个不同的句子。</a:t>
            </a:r>
          </a:p>
          <a:p>
            <a:endParaRPr lang="zh-CN" altLang="en-US" dirty="0"/>
          </a:p>
          <a:p>
            <a:r>
              <a:rPr lang="zh-CN" altLang="en-US" b="1" dirty="0"/>
              <a:t>显著特征似乎是句号</a:t>
            </a:r>
            <a:r>
              <a:rPr lang="en-US" altLang="zh-CN" dirty="0"/>
              <a:t>——</a:t>
            </a:r>
            <a:r>
              <a:rPr lang="zh-CN" altLang="en-US" dirty="0"/>
              <a:t>一个句号将一个句子与另一个句子分开。也许还有其他类型的标点符号也可以包括在这里</a:t>
            </a:r>
            <a:r>
              <a:rPr lang="en-US" altLang="zh-CN" dirty="0"/>
              <a:t>——</a:t>
            </a:r>
            <a:r>
              <a:rPr lang="zh-CN" altLang="en-US" dirty="0"/>
              <a:t>例如感叹号或问号。但这些是我们知道的标点符号类型，往往出现在句子的末尾。</a:t>
            </a:r>
          </a:p>
          <a:p>
            <a:endParaRPr lang="zh-CN" altLang="en-US" dirty="0"/>
          </a:p>
          <a:p>
            <a:r>
              <a:rPr lang="zh-CN" altLang="en-US" dirty="0"/>
              <a:t>但是，如果您看这样的句子，它又会变得更加棘手</a:t>
            </a:r>
            <a:r>
              <a:rPr lang="en-US" altLang="zh-CN" dirty="0"/>
              <a:t>——</a:t>
            </a:r>
            <a:r>
              <a:rPr lang="zh-CN" altLang="en-US" dirty="0"/>
              <a:t>不仅仅是与 </a:t>
            </a:r>
            <a:r>
              <a:rPr lang="en-US" altLang="zh-CN" dirty="0"/>
              <a:t>Sherlock </a:t>
            </a:r>
            <a:r>
              <a:rPr lang="zh-CN" altLang="en-US" dirty="0"/>
              <a:t>交谈，而是与 </a:t>
            </a:r>
            <a:r>
              <a:rPr lang="en-US" altLang="zh-CN" dirty="0"/>
              <a:t>Sherlock </a:t>
            </a:r>
            <a:r>
              <a:rPr lang="zh-CN" altLang="en-US" dirty="0"/>
              <a:t>交谈，而不是与 </a:t>
            </a:r>
            <a:r>
              <a:rPr lang="en-US" altLang="zh-CN" dirty="0"/>
              <a:t>Holmes </a:t>
            </a:r>
            <a:r>
              <a:rPr lang="zh-CN" altLang="en-US" dirty="0"/>
              <a:t>先生交谈。那么现在，我们在 </a:t>
            </a:r>
            <a:r>
              <a:rPr lang="en-US" altLang="zh-CN" dirty="0"/>
              <a:t>Mr. And </a:t>
            </a:r>
            <a:r>
              <a:rPr lang="zh-CN" altLang="en-US" dirty="0"/>
              <a:t>的结尾有一个句点，所以如果你只是用句点分开，你可能会想象这会是一个句子，然后只有 </a:t>
            </a:r>
            <a:r>
              <a:rPr lang="en-US" altLang="zh-CN" dirty="0"/>
              <a:t>Holmes </a:t>
            </a:r>
            <a:r>
              <a:rPr lang="zh-CN" altLang="en-US" dirty="0"/>
              <a:t>会是一个句子，然后我们会有第三个句子在下面。</a:t>
            </a:r>
          </a:p>
          <a:p>
            <a:endParaRPr lang="zh-CN" altLang="en-US" dirty="0"/>
          </a:p>
          <a:p>
            <a:r>
              <a:rPr lang="zh-CN" altLang="en-US" dirty="0"/>
              <a:t>当您开始想象这些情况时，事情确实变得有点棘手。对话也开始让这件事变得更棘手</a:t>
            </a:r>
            <a:r>
              <a:rPr lang="en-US" altLang="zh-CN" dirty="0"/>
              <a:t>——</a:t>
            </a:r>
            <a:r>
              <a:rPr lang="zh-CN" altLang="en-US" dirty="0"/>
              <a:t>如果你在某些东西里面有这些线条</a:t>
            </a:r>
            <a:r>
              <a:rPr lang="en-US" altLang="zh-CN" dirty="0"/>
              <a:t>——</a:t>
            </a:r>
            <a:r>
              <a:rPr lang="zh-CN" altLang="en-US" dirty="0"/>
              <a:t>他说，例如</a:t>
            </a:r>
            <a:r>
              <a:rPr lang="en-US" altLang="zh-CN" dirty="0"/>
              <a:t>——</a:t>
            </a:r>
            <a:r>
              <a:rPr lang="zh-CN" altLang="en-US" dirty="0"/>
              <a:t>他说了这个特定的单词序列，然后是这个特定的单词序列</a:t>
            </a:r>
            <a:r>
              <a:rPr lang="en-US" altLang="zh-CN" dirty="0"/>
              <a:t>.</a:t>
            </a:r>
            <a:r>
              <a:rPr lang="zh-CN" altLang="en-US" dirty="0"/>
              <a:t>那里也出现了有趣的挑战，就我们如何将句子拆分成单独的句子而言。</a:t>
            </a:r>
          </a:p>
          <a:p>
            <a:endParaRPr lang="zh-CN" altLang="en-US" dirty="0"/>
          </a:p>
          <a:p>
            <a:r>
              <a:rPr lang="zh-CN" altLang="en-US" dirty="0"/>
              <a:t>而这些正是我们的算法需要决定的事情。在实践中，我们通常可以使用一些启发式方法。我们知道会出现某些句号，例如 </a:t>
            </a:r>
            <a:r>
              <a:rPr lang="en-US" altLang="zh-CN" dirty="0"/>
              <a:t>Mr. </a:t>
            </a:r>
            <a:r>
              <a:rPr lang="zh-CN" altLang="en-US" dirty="0"/>
              <a:t>之后的句号，或者在我们知道这不是新句子开头的其他示例中，因此我们可以将这些规则编码到我们的 </a:t>
            </a:r>
            <a:r>
              <a:rPr lang="en-US" altLang="zh-CN" dirty="0"/>
              <a:t>AI </a:t>
            </a:r>
            <a:r>
              <a:rPr lang="zh-CN" altLang="en-US" dirty="0"/>
              <a:t>中，使其能够按照我们希望的方式进行标记化。</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43</a:t>
            </a:fld>
            <a:endParaRPr kumimoji="1" lang="zh-CN" altLang="en-US"/>
          </a:p>
        </p:txBody>
      </p:sp>
    </p:spTree>
    <p:extLst>
      <p:ext uri="{BB962C8B-B14F-4D97-AF65-F5344CB8AC3E}">
        <p14:creationId xmlns:p14="http://schemas.microsoft.com/office/powerpoint/2010/main" val="2415396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Sherlock</a:t>
            </a:r>
            <a:r>
              <a:rPr lang="zh-CN" altLang="en-US" dirty="0"/>
              <a:t>换成</a:t>
            </a:r>
            <a:r>
              <a:rPr lang="en-US" altLang="zh-CN" sz="1200" dirty="0"/>
              <a:t>Mr. Holmes</a:t>
            </a:r>
            <a:r>
              <a:rPr lang="zh-CN" altLang="en-US" sz="1200" dirty="0"/>
              <a:t>，会变成什么情况呢？</a:t>
            </a:r>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44</a:t>
            </a:fld>
            <a:endParaRPr kumimoji="1" lang="zh-CN" altLang="en-US"/>
          </a:p>
        </p:txBody>
      </p:sp>
    </p:spTree>
    <p:extLst>
      <p:ext uri="{BB962C8B-B14F-4D97-AF65-F5344CB8AC3E}">
        <p14:creationId xmlns:p14="http://schemas.microsoft.com/office/powerpoint/2010/main" val="1453404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Sherlock</a:t>
            </a:r>
            <a:r>
              <a:rPr lang="zh-CN" altLang="en-US" dirty="0"/>
              <a:t>换成</a:t>
            </a:r>
            <a:r>
              <a:rPr lang="en-US" altLang="zh-CN" sz="1200" dirty="0"/>
              <a:t>Mr. Holmes</a:t>
            </a:r>
            <a:r>
              <a:rPr lang="zh-CN" altLang="en-US" sz="1200" dirty="0"/>
              <a:t>，会变成什么情况呢？</a:t>
            </a:r>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45</a:t>
            </a:fld>
            <a:endParaRPr kumimoji="1" lang="zh-CN" altLang="en-US"/>
          </a:p>
        </p:txBody>
      </p:sp>
    </p:spTree>
    <p:extLst>
      <p:ext uri="{BB962C8B-B14F-4D97-AF65-F5344CB8AC3E}">
        <p14:creationId xmlns:p14="http://schemas.microsoft.com/office/powerpoint/2010/main" val="3308753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Sherlock</a:t>
            </a:r>
            <a:r>
              <a:rPr lang="zh-CN" altLang="en-US" dirty="0"/>
              <a:t>换成</a:t>
            </a:r>
            <a:r>
              <a:rPr lang="en-US" altLang="zh-CN" sz="1200" dirty="0"/>
              <a:t>Mr. Holmes</a:t>
            </a:r>
            <a:r>
              <a:rPr lang="zh-CN" altLang="en-US" sz="1200" dirty="0"/>
              <a:t>，会变成什么情况呢？</a:t>
            </a:r>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46</a:t>
            </a:fld>
            <a:endParaRPr kumimoji="1" lang="zh-CN" altLang="en-US"/>
          </a:p>
        </p:txBody>
      </p:sp>
    </p:spTree>
    <p:extLst>
      <p:ext uri="{BB962C8B-B14F-4D97-AF65-F5344CB8AC3E}">
        <p14:creationId xmlns:p14="http://schemas.microsoft.com/office/powerpoint/2010/main" val="1600346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Sherlock</a:t>
            </a:r>
            <a:r>
              <a:rPr lang="zh-CN" altLang="en-US" dirty="0"/>
              <a:t>换成</a:t>
            </a:r>
            <a:r>
              <a:rPr lang="en-US" altLang="zh-CN" sz="1200" dirty="0"/>
              <a:t>Mr. Holmes</a:t>
            </a:r>
            <a:r>
              <a:rPr lang="zh-CN" altLang="en-US" sz="1200" dirty="0"/>
              <a:t>，会变成什么情况呢？</a:t>
            </a:r>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47</a:t>
            </a:fld>
            <a:endParaRPr kumimoji="1" lang="zh-CN" altLang="en-US"/>
          </a:p>
        </p:txBody>
      </p:sp>
    </p:spTree>
    <p:extLst>
      <p:ext uri="{BB962C8B-B14F-4D97-AF65-F5344CB8AC3E}">
        <p14:creationId xmlns:p14="http://schemas.microsoft.com/office/powerpoint/2010/main" val="19601795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But it gets trickier again if you look at a sentence like this-- not just sure talking to Sherlock, but instead of talking to Sherlock, talking to Mr. Holmes. Well now, we have a period at the end of Mr. And so if you were just separating on periods, you might imagine this would be a sentence, and then just Holmes would be a sentence, and then we'd have a third sentence down below.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Things do get a little bit trickier as you start to imagine these sorts of situations. And dialogue too starts to make this trickier as well-- that if you have these sorts of lines that are inside of something that-- he said, for example-- that he said this particular sequence of words and then this particular sequence of words. There are interesting challenges that arise there too, in terms of how it is that we take the sentence and split it up into individual sentences as well.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And these are just things that our algorithm needs to decide. In practice, there usually some heuristics that we can use. We know there are certain occurrences of periods, like the period after Mr., or in other examples where we know that is not the beginning of a new sentence, and so we can encode those rules into our AI to allow it to be able to do this tokenization the way that we want it to.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B28674F-E567-AA4B-8C16-788D7CE21C4F}" type="slidenum">
              <a:rPr lang="en-US" altLang="zh-CN" smtClean="0"/>
              <a:t>48</a:t>
            </a:fld>
            <a:endParaRPr kumimoji="1" lang="zh-CN" altLang="en-US"/>
          </a:p>
        </p:txBody>
      </p:sp>
    </p:spTree>
    <p:extLst>
      <p:ext uri="{BB962C8B-B14F-4D97-AF65-F5344CB8AC3E}">
        <p14:creationId xmlns:p14="http://schemas.microsoft.com/office/powerpoint/2010/main" val="22482374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But it gets trickier again if you look at a sentence like this-- not just sure talking to Sherlock, but instead of talking to Sherlock, talking to Mr. Holmes. Well now, we have a period at the end of Mr. And so if you were just separating on periods, you might imagine this would be a sentence, and then just Holmes would be a sentence, and then we'd have a third sentence down below.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Things do get a little bit trickier as you start to imagine these sorts of situations. And dialogue too starts to make this trickier as well-- that if you have these sorts of lines that are inside of something that-- he said, for example-- that he said this particular sequence of words and then this particular sequence of words. There are interesting challenges that arise there too, in terms of how it is that we take the sentence and split it up into individual sentences as well.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And these are just things that our algorithm needs to decide. In practice, there usually some heuristics that we can use. We know there are certain occurrences of periods, like the period after Mr., or in other examples where we know that is not the beginning of a new sentence, and so we can encode those rules into our AI to allow it to be able to do this tokenization the way that we want it to.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B28674F-E567-AA4B-8C16-788D7CE21C4F}" type="slidenum">
              <a:rPr lang="en-US" altLang="zh-CN" smtClean="0"/>
              <a:t>49</a:t>
            </a:fld>
            <a:endParaRPr kumimoji="1" lang="zh-CN" altLang="en-US"/>
          </a:p>
        </p:txBody>
      </p:sp>
    </p:spTree>
    <p:extLst>
      <p:ext uri="{BB962C8B-B14F-4D97-AF65-F5344CB8AC3E}">
        <p14:creationId xmlns:p14="http://schemas.microsoft.com/office/powerpoint/2010/main" val="3078810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B28674F-E567-AA4B-8C16-788D7CE21C4F}" type="slidenum">
              <a:rPr lang="en-US" altLang="zh-CN" smtClean="0"/>
              <a:t>50</a:t>
            </a:fld>
            <a:endParaRPr kumimoji="1" lang="zh-CN" altLang="en-US"/>
          </a:p>
        </p:txBody>
      </p:sp>
    </p:spTree>
    <p:extLst>
      <p:ext uri="{BB962C8B-B14F-4D97-AF65-F5344CB8AC3E}">
        <p14:creationId xmlns:p14="http://schemas.microsoft.com/office/powerpoint/2010/main" val="3949267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形式语言：谓词逻辑</a:t>
            </a:r>
            <a:endParaRPr lang="en-US" altLang="zh-CN"/>
          </a:p>
          <a:p>
            <a:r>
              <a:rPr lang="en-US" altLang="zh-CN" sz="1200">
                <a:sym typeface="Wingdings" panose="05000000000000000000" pitchFamily="2" charset="2"/>
              </a:rPr>
              <a:t>That</a:t>
            </a:r>
            <a:r>
              <a:rPr lang="en-US" altLang="zh-CN" sz="1200">
                <a:latin typeface="+mn-lt"/>
                <a:sym typeface="Wingdings" panose="05000000000000000000" pitchFamily="2" charset="2"/>
              </a:rPr>
              <a:t>’</a:t>
            </a:r>
            <a:r>
              <a:rPr lang="en-US" altLang="zh-CN" sz="1200">
                <a:sym typeface="Wingdings" panose="05000000000000000000" pitchFamily="2" charset="2"/>
              </a:rPr>
              <a:t>s great! </a:t>
            </a:r>
            <a:r>
              <a:rPr lang="zh-CN" altLang="en-US" sz="1200">
                <a:sym typeface="Wingdings" panose="05000000000000000000" pitchFamily="2" charset="2"/>
              </a:rPr>
              <a:t>没有说明它有多好，也没有说明它是什么，模糊不清</a:t>
            </a:r>
            <a:endParaRPr lang="zh-CN" altLang="en-US"/>
          </a:p>
        </p:txBody>
      </p:sp>
      <p:sp>
        <p:nvSpPr>
          <p:cNvPr id="4" name="灯片编号占位符 3"/>
          <p:cNvSpPr>
            <a:spLocks noGrp="1"/>
          </p:cNvSpPr>
          <p:nvPr>
            <p:ph type="sldNum" sz="quarter" idx="5"/>
          </p:nvPr>
        </p:nvSpPr>
        <p:spPr/>
        <p:txBody>
          <a:bodyPr/>
          <a:lstStyle/>
          <a:p>
            <a:fld id="{1B28674F-E567-AA4B-8C16-788D7CE21C4F}" type="slidenum">
              <a:rPr lang="en-US" altLang="zh-CN" smtClean="0"/>
              <a:t>6</a:t>
            </a:fld>
            <a:endParaRPr kumimoji="1" lang="zh-CN" altLang="en-US"/>
          </a:p>
        </p:txBody>
      </p:sp>
    </p:spTree>
    <p:extLst>
      <p:ext uri="{BB962C8B-B14F-4D97-AF65-F5344CB8AC3E}">
        <p14:creationId xmlns:p14="http://schemas.microsoft.com/office/powerpoint/2010/main" val="3368659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精确模式：试图将句子最精确地切开，适合文本分析；</a:t>
            </a:r>
          </a:p>
          <a:p>
            <a:r>
              <a:rPr lang="zh-CN" altLang="en-US" sz="1200" kern="1200" dirty="0">
                <a:solidFill>
                  <a:schemeClr val="tx1"/>
                </a:solidFill>
                <a:effectLst/>
                <a:latin typeface="+mn-lt"/>
                <a:ea typeface="+mn-ea"/>
                <a:cs typeface="+mn-cs"/>
              </a:rPr>
              <a:t>全模式：把句子中所有的可以成词的词语都扫描出来</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速度非常快，但是不能解决歧义</a:t>
            </a:r>
          </a:p>
          <a:p>
            <a:r>
              <a:rPr lang="zh-CN" altLang="en-US" sz="1200" kern="1200" dirty="0">
                <a:solidFill>
                  <a:schemeClr val="tx1"/>
                </a:solidFill>
                <a:effectLst/>
                <a:latin typeface="+mn-lt"/>
                <a:ea typeface="+mn-ea"/>
                <a:cs typeface="+mn-cs"/>
              </a:rPr>
              <a:t>搜索引擎模式：在精确模式的基础上，对长词再次切分，提高召回率，适合用于搜索引擎分词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B28674F-E567-AA4B-8C16-788D7CE21C4F}" type="slidenum">
              <a:rPr lang="en-US" altLang="zh-CN" smtClean="0"/>
              <a:t>51</a:t>
            </a:fld>
            <a:endParaRPr kumimoji="1" lang="zh-CN" altLang="en-US"/>
          </a:p>
        </p:txBody>
      </p:sp>
    </p:spTree>
    <p:extLst>
      <p:ext uri="{BB962C8B-B14F-4D97-AF65-F5344CB8AC3E}">
        <p14:creationId xmlns:p14="http://schemas.microsoft.com/office/powerpoint/2010/main" val="733236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/data/datasets/lianzh/AI-NLP/code/ngrams/ngrams.py</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语料库是夏洛克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福尔摩斯的故事，其中每个故事都只是夏洛克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福尔摩斯的故事之一。</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统计夏洛克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福尔摩斯书中的词频，</a:t>
            </a:r>
            <a:r>
              <a:rPr lang="en-US" altLang="zh-CN" sz="1200" kern="1200" dirty="0">
                <a:solidFill>
                  <a:schemeClr val="tx1"/>
                </a:solidFill>
                <a:effectLst/>
                <a:latin typeface="+mn-lt"/>
                <a:ea typeface="+mn-ea"/>
                <a:cs typeface="+mn-cs"/>
              </a:rPr>
              <a:t>1-gram, 2-gram, 3-gram,…</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那么这里的潜在用途是什么？现在我们有了一些数据。我们有关于特定单词序列以这种特定顺序出现的频率的数据，并使用它，我们可以开始进行某种预测。我们可能会说，如果你看到</a:t>
            </a:r>
            <a:r>
              <a:rPr lang="en-US" altLang="zh-CN" sz="1200" kern="1200" dirty="0">
                <a:solidFill>
                  <a:schemeClr val="tx1"/>
                </a:solidFill>
                <a:effectLst/>
                <a:latin typeface="+mn-lt"/>
                <a:ea typeface="+mn-ea"/>
                <a:cs typeface="+mn-cs"/>
              </a:rPr>
              <a:t>”it was”</a:t>
            </a:r>
            <a:r>
              <a:rPr lang="zh-CN" altLang="en-US" sz="1200" kern="1200" dirty="0">
                <a:solidFill>
                  <a:schemeClr val="tx1"/>
                </a:solidFill>
                <a:effectLst/>
                <a:latin typeface="+mn-lt"/>
                <a:ea typeface="+mn-ea"/>
                <a:cs typeface="+mn-cs"/>
              </a:rPr>
              <a:t>的单词，那么它后面的单词很有可能是单词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a:t>
            </a:r>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如果我看到“</a:t>
            </a:r>
            <a:r>
              <a:rPr lang="en-US" altLang="zh-CN" sz="1200" kern="1200" dirty="0">
                <a:solidFill>
                  <a:schemeClr val="tx1"/>
                </a:solidFill>
                <a:effectLst/>
                <a:latin typeface="+mn-lt"/>
                <a:ea typeface="+mn-ea"/>
                <a:cs typeface="+mn-cs"/>
              </a:rPr>
              <a:t>one of”</a:t>
            </a:r>
            <a:r>
              <a:rPr lang="zh-CN" altLang="en-US" sz="1200" kern="1200" dirty="0">
                <a:solidFill>
                  <a:schemeClr val="tx1"/>
                </a:solidFill>
                <a:effectLst/>
                <a:latin typeface="+mn-lt"/>
                <a:ea typeface="+mn-ea"/>
                <a:cs typeface="+mn-cs"/>
              </a:rPr>
              <a:t>这个词，就可以合理地想象下一个词可能是“</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这个词，例如，因为我们有关于</a:t>
            </a:r>
            <a:r>
              <a:rPr lang="en-US" altLang="zh-CN" sz="1200" kern="1200" dirty="0">
                <a:solidFill>
                  <a:schemeClr val="tx1"/>
                </a:solidFill>
                <a:effectLst/>
                <a:latin typeface="+mn-lt"/>
                <a:ea typeface="+mn-ea"/>
                <a:cs typeface="+mn-cs"/>
              </a:rPr>
              <a:t>3-gram</a:t>
            </a:r>
            <a:r>
              <a:rPr lang="zh-CN" altLang="en-US" sz="1200" kern="1200" dirty="0">
                <a:solidFill>
                  <a:schemeClr val="tx1"/>
                </a:solidFill>
                <a:effectLst/>
                <a:latin typeface="+mn-lt"/>
                <a:ea typeface="+mn-ea"/>
                <a:cs typeface="+mn-cs"/>
              </a:rPr>
              <a:t>的序列以及它们出现的频率的数据。那么基于两个词，你或许可以预测第三个词是什么。</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And the corpus that I've prepared is I have all of the-- or some of these stories from </a:t>
            </a:r>
            <a:r>
              <a:rPr lang="en-US" altLang="zh-CN" sz="1200" b="1" kern="1200" dirty="0">
                <a:solidFill>
                  <a:schemeClr val="tx1"/>
                </a:solidFill>
                <a:effectLst/>
                <a:latin typeface="+mn-lt"/>
                <a:ea typeface="+mn-ea"/>
                <a:cs typeface="+mn-cs"/>
              </a:rPr>
              <a:t>Sherlock Holmes </a:t>
            </a:r>
            <a:r>
              <a:rPr lang="en-US" altLang="zh-CN" sz="1200" kern="1200" dirty="0">
                <a:solidFill>
                  <a:schemeClr val="tx1"/>
                </a:solidFill>
                <a:effectLst/>
                <a:latin typeface="+mn-lt"/>
                <a:ea typeface="+mn-ea"/>
                <a:cs typeface="+mn-cs"/>
              </a:rPr>
              <a:t>all here, where each one is just one of the Sherlock Holmes stories. And so I have a whole bunch of text here inside of this corpus, and I'll go ahead and provide that corpus as a command line argument. And now what my program is going to do is it's going to load all of the Sherlock Holmes stories into memory-- or all the ones that I've provided in this corpus at least-- and it's just going to look for the most popular unigrams, the most popular sequences of one word.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B28674F-E567-AA4B-8C16-788D7CE21C4F}" type="slidenum">
              <a:rPr lang="en-US" altLang="zh-CN" smtClean="0"/>
              <a:t>52</a:t>
            </a:fld>
            <a:endParaRPr kumimoji="1" lang="zh-CN" altLang="en-US"/>
          </a:p>
        </p:txBody>
      </p:sp>
    </p:spTree>
    <p:extLst>
      <p:ext uri="{BB962C8B-B14F-4D97-AF65-F5344CB8AC3E}">
        <p14:creationId xmlns:p14="http://schemas.microsoft.com/office/powerpoint/2010/main" val="2188634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可以使用的一个模型是我们之前实际见过的模型。这是马尔可夫模型。再次回想一下，马尔可夫模型实际上只是指在一个时间步后一个时间步发生的一些事件序列，其中每个单元都有能力预测下一个单元将是什么</a:t>
            </a:r>
            <a:r>
              <a:rPr lang="en-US" altLang="zh-CN"/>
              <a:t>——</a:t>
            </a:r>
            <a:r>
              <a:rPr lang="zh-CN" altLang="en-US"/>
              <a:t>或者过去两个单元预测与下一个单元将是，或过去三个预测与下一个单元将是。</a:t>
            </a:r>
          </a:p>
          <a:p>
            <a:endParaRPr lang="zh-CN" altLang="en-US"/>
          </a:p>
          <a:p>
            <a:r>
              <a:rPr lang="zh-CN" altLang="en-US"/>
              <a:t>我们可以使用马尔可夫模型并将其应用于语言，以一种非常天真和简单的方法来尝试生成自然语言，让我们的人工智能能够说类似英语的文本。它的工作方式是我们会说类似的东西，提出一些概率分布。给定这两个词，第三个词可能基于所有数据的概率分布是什么？</a:t>
            </a:r>
          </a:p>
          <a:p>
            <a:endParaRPr lang="zh-CN" altLang="en-US"/>
          </a:p>
          <a:p>
            <a:r>
              <a:rPr lang="zh-CN" altLang="en-US"/>
              <a:t>如果你看到它是，我们可能的第三个词是什么？他们多久出现一次？使用这些信息，我们可以尝试构建我们期望的第三个词。如果你继续这样做，结果是我们的马尔可夫模型可以有效地开始生成文本</a:t>
            </a:r>
            <a:r>
              <a:rPr lang="en-US" altLang="zh-CN"/>
              <a:t>——</a:t>
            </a:r>
            <a:r>
              <a:rPr lang="zh-CN" altLang="en-US"/>
              <a:t>可以生成原始语料库中没有的文本，但听起来有点像原始语料库。</a:t>
            </a:r>
          </a:p>
          <a:p>
            <a:endParaRPr lang="zh-CN" altLang="en-US"/>
          </a:p>
          <a:p>
            <a:r>
              <a:rPr lang="zh-CN" altLang="en-US"/>
              <a:t>它使用与原始语料库相同的规则。因此，让我们也看一个这样的例子，现在，我这里有另一个语料库，它是威廉</a:t>
            </a:r>
            <a:r>
              <a:rPr lang="en-US" altLang="zh-CN"/>
              <a:t>·</a:t>
            </a:r>
            <a:r>
              <a:rPr lang="zh-CN" altLang="en-US"/>
              <a:t>莎士比亚所有作品的语料库。所以我有一大堆莎士比亚的故事，所有这些都在这个大文本文件中。</a:t>
            </a:r>
          </a:p>
          <a:p>
            <a:endParaRPr lang="zh-CN" altLang="en-US"/>
          </a:p>
          <a:p>
            <a:r>
              <a:rPr lang="zh-CN" altLang="en-US"/>
              <a:t>所以我可能想做的是看看所有的 </a:t>
            </a:r>
            <a:r>
              <a:rPr lang="en-US" altLang="zh-CN"/>
              <a:t>n-grams </a:t>
            </a:r>
            <a:r>
              <a:rPr lang="zh-CN" altLang="en-US"/>
              <a:t>是什么</a:t>
            </a:r>
            <a:r>
              <a:rPr lang="en-US" altLang="zh-CN"/>
              <a:t>——</a:t>
            </a:r>
            <a:r>
              <a:rPr lang="zh-CN" altLang="en-US"/>
              <a:t>也许看看 </a:t>
            </a:r>
            <a:r>
              <a:rPr lang="en-US" altLang="zh-CN"/>
              <a:t>shakespeare.txt </a:t>
            </a:r>
            <a:r>
              <a:rPr lang="zh-CN" altLang="en-US"/>
              <a:t>里面的所有 </a:t>
            </a:r>
            <a:r>
              <a:rPr lang="en-US" altLang="zh-CN"/>
              <a:t>trigrams——</a:t>
            </a:r>
            <a:r>
              <a:rPr lang="zh-CN" altLang="en-US"/>
              <a:t>然后弄清楚，给定两个词，我能预测第三个词是什么吗可能是？然后不断重复这个过程</a:t>
            </a:r>
            <a:r>
              <a:rPr lang="en-US" altLang="zh-CN"/>
              <a:t>——</a:t>
            </a:r>
            <a:r>
              <a:rPr lang="zh-CN" altLang="en-US"/>
              <a:t>我有两个词</a:t>
            </a:r>
            <a:r>
              <a:rPr lang="en-US" altLang="zh-CN"/>
              <a:t>——</a:t>
            </a:r>
            <a:r>
              <a:rPr lang="zh-CN" altLang="en-US"/>
              <a:t>预测第三个词；然后，从第二个和第三个单词预测第四个单词；从第三个和第四个单词，预测第五个单词，最终生成听起来像莎士比亚的随机句子，这些句子使用与莎士比亚相似的单词模式</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54</a:t>
            </a:fld>
            <a:endParaRPr kumimoji="1" lang="zh-CN" altLang="en-US"/>
          </a:p>
        </p:txBody>
      </p:sp>
    </p:spTree>
    <p:extLst>
      <p:ext uri="{BB962C8B-B14F-4D97-AF65-F5344CB8AC3E}">
        <p14:creationId xmlns:p14="http://schemas.microsoft.com/office/powerpoint/2010/main" val="4248037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it-IT" altLang="zh-CN" dirty="0"/>
              <a:t>/data/datasets/lianzh/AI-NLP/code/markov/generator.py</a:t>
            </a:r>
          </a:p>
          <a:p>
            <a:r>
              <a:rPr lang="en-US" altLang="zh-CN" dirty="0"/>
              <a:t>python generator.py shakespeare.txt</a:t>
            </a:r>
          </a:p>
          <a:p>
            <a:endParaRPr lang="en-US" altLang="zh-CN" dirty="0"/>
          </a:p>
          <a:p>
            <a:r>
              <a:rPr lang="zh-CN" altLang="zh-CN" sz="1200" kern="1200" dirty="0">
                <a:solidFill>
                  <a:schemeClr val="tx1"/>
                </a:solidFill>
                <a:effectLst/>
                <a:latin typeface="+mn-lt"/>
                <a:ea typeface="+mn-ea"/>
                <a:cs typeface="+mn-cs"/>
              </a:rPr>
              <a:t>为此，我将向您展示 generator.py，它再次从特定文件中读取数据。我正在使用一个名为 markovify 的 Python 库，它会为我完成这个过程。所以这里有一些库可以只训练一堆文本并根据该文本提出马尔可夫模型。我将继续并生成五个随机生成的句子。</a:t>
            </a:r>
          </a:p>
          <a:p>
            <a:r>
              <a:rPr lang="zh-CN" altLang="zh-CN" sz="1200" kern="1200" dirty="0">
                <a:solidFill>
                  <a:schemeClr val="tx1"/>
                </a:solidFill>
                <a:effectLst/>
                <a:latin typeface="+mn-lt"/>
                <a:ea typeface="+mn-ea"/>
                <a:cs typeface="+mn-cs"/>
              </a:rPr>
              <a:t> </a:t>
            </a:r>
          </a:p>
          <a:p>
            <a:r>
              <a:rPr lang="zh-CN" altLang="zh-CN" sz="1200" kern="1200" dirty="0">
                <a:solidFill>
                  <a:schemeClr val="tx1"/>
                </a:solidFill>
                <a:effectLst/>
                <a:latin typeface="+mn-lt"/>
                <a:ea typeface="+mn-ea"/>
                <a:cs typeface="+mn-cs"/>
              </a:rPr>
              <a:t>所以我们将继续前进并进入马尔可夫。我将在 shakespeare.txt 上运行生成器。我们将看到它将加载该数据，然后这就是我们得到的。我们得到五个不同的句子，这些句子从未出现在任何莎士比亚戏剧中，但它们被设计成听起来像莎士比亚，它们被设计成只用两个词并预测，给定这两个词，莎士比亚可能会发生什么选择作为其后的第三个词。</a:t>
            </a:r>
          </a:p>
          <a:p>
            <a:r>
              <a:rPr lang="zh-CN" altLang="zh-CN" sz="1200" kern="1200" dirty="0">
                <a:solidFill>
                  <a:schemeClr val="tx1"/>
                </a:solidFill>
                <a:effectLst/>
                <a:latin typeface="+mn-lt"/>
                <a:ea typeface="+mn-ea"/>
                <a:cs typeface="+mn-cs"/>
              </a:rPr>
              <a:t> </a:t>
            </a:r>
          </a:p>
          <a:p>
            <a:r>
              <a:rPr lang="zh-CN" altLang="zh-CN" sz="1200" kern="1200" dirty="0">
                <a:solidFill>
                  <a:schemeClr val="tx1"/>
                </a:solidFill>
                <a:effectLst/>
                <a:latin typeface="+mn-lt"/>
                <a:ea typeface="+mn-ea"/>
                <a:cs typeface="+mn-cs"/>
              </a:rPr>
              <a:t>你知道，这些句子可能没有任何意义。这不像是人工智能试图在这里表达任何类型的潜在含义。例如，它只是试图根据单词的顺序来理解它后面可能出现的下一个单词。这些是它能够想出的句子类型，只是生成。</a:t>
            </a:r>
          </a:p>
          <a:p>
            <a:r>
              <a:rPr lang="zh-CN" altLang="zh-CN" sz="1200" kern="1200" dirty="0">
                <a:solidFill>
                  <a:schemeClr val="tx1"/>
                </a:solidFill>
                <a:effectLst/>
                <a:latin typeface="+mn-lt"/>
                <a:ea typeface="+mn-ea"/>
                <a:cs typeface="+mn-cs"/>
              </a:rPr>
              <a:t> </a:t>
            </a:r>
          </a:p>
          <a:p>
            <a:r>
              <a:rPr lang="zh-CN" altLang="zh-CN" sz="1200" kern="1200" dirty="0">
                <a:solidFill>
                  <a:schemeClr val="tx1"/>
                </a:solidFill>
                <a:effectLst/>
                <a:latin typeface="+mn-lt"/>
                <a:ea typeface="+mn-ea"/>
                <a:cs typeface="+mn-cs"/>
              </a:rPr>
              <a:t>如果你多次运行这个，你最终会得到不同的结果。我可以再次运行它并得到一组完全不同的五个不同的句子，这些句子听起来也有点像莎士比亚的句子。然后就是看看我们如何使用马尔可夫模型来天真地尝试生成语言。</a:t>
            </a:r>
          </a:p>
          <a:p>
            <a:r>
              <a:rPr lang="zh-CN" altLang="zh-CN" sz="1200" kern="1200" dirty="0">
                <a:solidFill>
                  <a:schemeClr val="tx1"/>
                </a:solidFill>
                <a:effectLst/>
                <a:latin typeface="+mn-lt"/>
                <a:ea typeface="+mn-ea"/>
                <a:cs typeface="+mn-cs"/>
              </a:rPr>
              <a:t> </a:t>
            </a:r>
          </a:p>
          <a:p>
            <a:r>
              <a:rPr lang="zh-CN" altLang="zh-CN" sz="1200" kern="1200" dirty="0">
                <a:solidFill>
                  <a:schemeClr val="tx1"/>
                </a:solidFill>
                <a:effectLst/>
                <a:latin typeface="+mn-lt"/>
                <a:ea typeface="+mn-ea"/>
                <a:cs typeface="+mn-cs"/>
              </a:rPr>
              <a:t>这种语言现在并不意味着很多。你不会想使用当前形式的系统来做机器翻译之类的事情，因为它无法封装任何含义，但我们现在开始看到我们的 AI 在这方面变得更好了尝试说我们的语言，尝试能够以某种有意义的方式处理自然语言。</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55</a:t>
            </a:fld>
            <a:endParaRPr kumimoji="1" lang="zh-CN" altLang="en-US"/>
          </a:p>
        </p:txBody>
      </p:sp>
    </p:spTree>
    <p:extLst>
      <p:ext uri="{BB962C8B-B14F-4D97-AF65-F5344CB8AC3E}">
        <p14:creationId xmlns:p14="http://schemas.microsoft.com/office/powerpoint/2010/main" val="396619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是语言的句法。这更多地与语言的结构以及该结构的工作方式有关。如果您考虑自然语言，句法就是其中之一，如果您的母语是某种语言，那么您很容易就能掌握它。你不必考虑太多。如果我给你一句亚瑟柯南道尔爵士的夏洛克福尔摩斯中的一句话，例如，像这样的一句话 </a:t>
            </a:r>
            <a:r>
              <a:rPr lang="en-US" altLang="zh-CN" dirty="0"/>
              <a:t>- “</a:t>
            </a:r>
            <a:r>
              <a:rPr lang="zh-CN" altLang="en-US" dirty="0"/>
              <a:t>就在 </a:t>
            </a:r>
            <a:r>
              <a:rPr lang="en-US" altLang="zh-CN" dirty="0"/>
              <a:t>9:00 </a:t>
            </a:r>
            <a:r>
              <a:rPr lang="zh-CN" altLang="en-US" dirty="0"/>
              <a:t>点之前，夏洛克福尔摩斯轻快地走进房间” </a:t>
            </a:r>
            <a:r>
              <a:rPr lang="en-US" altLang="zh-CN" dirty="0"/>
              <a:t>- </a:t>
            </a:r>
            <a:r>
              <a:rPr lang="zh-CN" altLang="en-US" dirty="0"/>
              <a:t>我想我们可能都会同意这是一个合乎语法的句子。</a:t>
            </a:r>
          </a:p>
          <a:p>
            <a:endParaRPr lang="zh-CN" altLang="en-US" dirty="0"/>
          </a:p>
          <a:p>
            <a:r>
              <a:rPr lang="zh-CN" altLang="en-US" dirty="0"/>
              <a:t>从句法上讲，就这个特定句子的结构方式而言，这是有道理的。句法不仅适用于自然语言，也适用于编程语言。如果您曾在自己编写的程序中看到过语法错误，很可能是因为您编写了某种语法格式不正确的程序。它的结构不是一个有效的程序。</a:t>
            </a:r>
          </a:p>
          <a:p>
            <a:endParaRPr lang="zh-CN" altLang="en-US" dirty="0"/>
          </a:p>
          <a:p>
            <a:r>
              <a:rPr lang="zh-CN" altLang="en-US" dirty="0"/>
              <a:t>同样的，我们可以看英文句子，或者任何自然语言的句子，做出同样的判断。我可以说这句话在句法上是合式的。当所有的部分放在一起时，所有这些词都按照这个顺序，就构成了一个符合语法的句子，或者说大多数人会认为是符合语法的句子。但也有语法错误的句子。</a:t>
            </a:r>
          </a:p>
          <a:p>
            <a:endParaRPr lang="zh-CN" altLang="en-US" dirty="0"/>
          </a:p>
          <a:p>
            <a:r>
              <a:rPr lang="zh-CN" altLang="en-US" dirty="0"/>
              <a:t>像这样的句子，“就在 </a:t>
            </a:r>
            <a:r>
              <a:rPr lang="en-US" altLang="zh-CN" dirty="0"/>
              <a:t>Sherlock Holmes 9 </a:t>
            </a:r>
            <a:r>
              <a:rPr lang="zh-CN" altLang="en-US" dirty="0"/>
              <a:t>点钟轻快地踏进房间之前”</a:t>
            </a:r>
            <a:r>
              <a:rPr lang="en-US" altLang="zh-CN" dirty="0"/>
              <a:t>——</a:t>
            </a:r>
            <a:r>
              <a:rPr lang="zh-CN" altLang="en-US" dirty="0"/>
              <a:t>好吧，我想我们都会同意这不是一个格式正确的句子。从语法上讲，它没有意义。这就是这样的事情，例如，如果我们希望我们的 </a:t>
            </a:r>
            <a:r>
              <a:rPr lang="en-US" altLang="zh-CN" dirty="0"/>
              <a:t>AI </a:t>
            </a:r>
            <a:r>
              <a:rPr lang="zh-CN" altLang="en-US" dirty="0"/>
              <a:t>能够生成自然语言</a:t>
            </a:r>
            <a:r>
              <a:rPr lang="en-US" altLang="zh-CN" dirty="0"/>
              <a:t>——</a:t>
            </a:r>
            <a:r>
              <a:rPr lang="zh-CN" altLang="en-US" dirty="0"/>
              <a:t>能够像聊天机器人那样与我们交谈</a:t>
            </a:r>
            <a:r>
              <a:rPr lang="en-US" altLang="zh-CN" dirty="0"/>
              <a:t>——</a:t>
            </a:r>
            <a:r>
              <a:rPr lang="zh-CN" altLang="en-US" dirty="0"/>
              <a:t>例如</a:t>
            </a:r>
            <a:r>
              <a:rPr lang="en-US" altLang="zh-CN" dirty="0"/>
              <a:t>——</a:t>
            </a:r>
            <a:r>
              <a:rPr lang="zh-CN" altLang="en-US" dirty="0"/>
              <a:t>嗯那么我们的 </a:t>
            </a:r>
            <a:r>
              <a:rPr lang="en-US" altLang="zh-CN" dirty="0"/>
              <a:t>AI </a:t>
            </a:r>
            <a:r>
              <a:rPr lang="zh-CN" altLang="en-US" dirty="0"/>
              <a:t>将需要能够以某种方式知道这种区别，将能够知道哪些句子符合语法，哪些句子不符合语法。</a:t>
            </a:r>
          </a:p>
          <a:p>
            <a:endParaRPr lang="zh-CN" altLang="en-US" dirty="0"/>
          </a:p>
          <a:p>
            <a:r>
              <a:rPr lang="zh-CN" altLang="en-US" dirty="0"/>
              <a:t>我们可能会想出规则或方法来统计学习这些想法，我们也会讨论其中的一些方法。语法也可能不明确。有一些句子是合式的和不合式的，但是有一些特定的方式</a:t>
            </a:r>
            <a:r>
              <a:rPr lang="en-US" altLang="zh-CN" dirty="0"/>
              <a:t>——</a:t>
            </a:r>
            <a:r>
              <a:rPr lang="zh-CN" altLang="en-US" dirty="0"/>
              <a:t>有一些特定的方式你可以接受一个句子并可能为那个句子构建多个不同的结构。</a:t>
            </a:r>
          </a:p>
          <a:p>
            <a:endParaRPr lang="zh-CN" altLang="en-US" dirty="0"/>
          </a:p>
          <a:p>
            <a:r>
              <a:rPr lang="zh-CN" altLang="en-US" dirty="0"/>
              <a:t>像“我用望远镜看到山上的人”这样的句子，嗯，这在语法上是正确的</a:t>
            </a:r>
            <a:r>
              <a:rPr lang="en-US" altLang="zh-CN" dirty="0"/>
              <a:t>——</a:t>
            </a:r>
            <a:r>
              <a:rPr lang="zh-CN" altLang="en-US" dirty="0"/>
              <a:t>在句法上，它是有道理的</a:t>
            </a:r>
            <a:r>
              <a:rPr lang="en-US" altLang="zh-CN" dirty="0"/>
              <a:t>——</a:t>
            </a:r>
            <a:r>
              <a:rPr lang="zh-CN" altLang="en-US" dirty="0"/>
              <a:t>但是这个句子的结构是什么？是山上的人拿着望远镜，还是我看山上的人，用望远镜看山上的人？这里有一些有趣的歧义，它可能有两种不同类型的结构。</a:t>
            </a:r>
          </a:p>
          <a:p>
            <a:endParaRPr lang="zh-CN" altLang="en-US" dirty="0"/>
          </a:p>
          <a:p>
            <a:r>
              <a:rPr lang="zh-CN" altLang="en-US" dirty="0"/>
              <a:t>就当自然语言本质上模棱两可时如何考虑处理 </a:t>
            </a:r>
            <a:r>
              <a:rPr lang="en-US" altLang="zh-CN" dirty="0"/>
              <a:t>AI </a:t>
            </a:r>
            <a:r>
              <a:rPr lang="zh-CN" altLang="en-US" dirty="0"/>
              <a:t>而言，这也是将要回顾的想法之一。所以这就是句法，语言的结构，并了解它是如何发生的，根据单词的顺序和位置，我们可以提出不同的语言结构。但是除了语言有结构之外，语言也有意义。</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7</a:t>
            </a:fld>
            <a:endParaRPr kumimoji="1" lang="zh-CN" altLang="en-US"/>
          </a:p>
        </p:txBody>
      </p:sp>
    </p:spTree>
    <p:extLst>
      <p:ext uri="{BB962C8B-B14F-4D97-AF65-F5344CB8AC3E}">
        <p14:creationId xmlns:p14="http://schemas.microsoft.com/office/powerpoint/2010/main" val="1208916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现在我们进入语义世界，一个词、一个词序列、一个句子或整篇文章的实际含义是什么？因此，“就在 </a:t>
            </a:r>
            <a:r>
              <a:rPr lang="en-US" altLang="zh-CN" dirty="0"/>
              <a:t>9:00 </a:t>
            </a:r>
            <a:r>
              <a:rPr lang="zh-CN" altLang="en-US" dirty="0"/>
              <a:t>之前，</a:t>
            </a:r>
            <a:r>
              <a:rPr lang="en-US" altLang="zh-CN" dirty="0"/>
              <a:t>Sherlock Holmes </a:t>
            </a:r>
            <a:r>
              <a:rPr lang="zh-CN" altLang="en-US" dirty="0"/>
              <a:t>轻快地走进房间”这样的句子与“</a:t>
            </a:r>
            <a:r>
              <a:rPr lang="en-US" altLang="zh-CN" dirty="0"/>
              <a:t>Sherlock Holmes </a:t>
            </a:r>
            <a:r>
              <a:rPr lang="zh-CN" altLang="en-US" dirty="0"/>
              <a:t>在 </a:t>
            </a:r>
            <a:r>
              <a:rPr lang="en-US" altLang="zh-CN" dirty="0"/>
              <a:t>9:00 </a:t>
            </a:r>
            <a:r>
              <a:rPr lang="zh-CN" altLang="en-US" dirty="0"/>
              <a:t>之前轻快地走进房间”这样的句子是不同的。</a:t>
            </a:r>
          </a:p>
          <a:p>
            <a:endParaRPr lang="zh-CN" altLang="en-US" dirty="0"/>
          </a:p>
          <a:p>
            <a:r>
              <a:rPr lang="zh-CN" altLang="en-US" dirty="0"/>
              <a:t>然而它们实际上具有相同的含义。它们是不同的句子，所以阅读它们的 </a:t>
            </a:r>
            <a:r>
              <a:rPr lang="en-US" altLang="zh-CN" dirty="0"/>
              <a:t>AI </a:t>
            </a:r>
            <a:r>
              <a:rPr lang="zh-CN" altLang="en-US" dirty="0"/>
              <a:t>会识别出它们是不同的，但作为人类，我们可以同时查看这两个句子并说，是的，它们的意思基本相同。也许，在这种情况下，这只是因为我改变了单词的顺序。原来，</a:t>
            </a:r>
            <a:r>
              <a:rPr lang="en-US" altLang="zh-CN" dirty="0"/>
              <a:t>9</a:t>
            </a:r>
            <a:r>
              <a:rPr lang="zh-CN" altLang="en-US" dirty="0"/>
              <a:t>点钟在句子的开头附近。现在 </a:t>
            </a:r>
            <a:r>
              <a:rPr lang="en-US" altLang="zh-CN" dirty="0"/>
              <a:t>9 </a:t>
            </a:r>
            <a:r>
              <a:rPr lang="zh-CN" altLang="en-US" dirty="0"/>
              <a:t>点快到句子的结尾了。</a:t>
            </a:r>
          </a:p>
          <a:p>
            <a:endParaRPr lang="zh-CN" altLang="en-US" dirty="0"/>
          </a:p>
          <a:p>
            <a:r>
              <a:rPr lang="zh-CN" altLang="en-US" dirty="0"/>
              <a:t>但你可能会想，我可以想出一个完全不同的句子，比如“</a:t>
            </a:r>
            <a:r>
              <a:rPr lang="en-US" altLang="zh-CN" dirty="0"/>
              <a:t>9:00 </a:t>
            </a:r>
            <a:r>
              <a:rPr lang="zh-CN" altLang="en-US" dirty="0"/>
              <a:t>前几分钟，</a:t>
            </a:r>
            <a:r>
              <a:rPr lang="en-US" altLang="zh-CN" dirty="0"/>
              <a:t>Sherlock Holmes </a:t>
            </a:r>
            <a:r>
              <a:rPr lang="zh-CN" altLang="en-US" dirty="0"/>
              <a:t>快步走进房间。”好的，这也有非常相似的含义，但我使用不同的词来表达这个想法。理想情况下，人工智能将能够识别出这两个句子，这些彼此相似的不同单词集，具有相似的含义，并且也能够理解这个想法。</a:t>
            </a:r>
          </a:p>
          <a:p>
            <a:endParaRPr lang="zh-CN" altLang="en-US" dirty="0"/>
          </a:p>
          <a:p>
            <a:r>
              <a:rPr lang="zh-CN" altLang="en-US" dirty="0"/>
              <a:t>还有一些方法可以使句法结构良好的句子可能根本没有任何意义。语言学家诺姆</a:t>
            </a:r>
            <a:r>
              <a:rPr lang="en-US" altLang="zh-CN" dirty="0"/>
              <a:t>·</a:t>
            </a:r>
            <a:r>
              <a:rPr lang="zh-CN" altLang="en-US" dirty="0"/>
              <a:t>乔姆斯基 </a:t>
            </a:r>
            <a:r>
              <a:rPr lang="en-US" altLang="zh-CN" dirty="0"/>
              <a:t>(Noam Chomsky) </a:t>
            </a:r>
            <a:r>
              <a:rPr lang="zh-CN" altLang="en-US" dirty="0"/>
              <a:t>的一个著名例子是这里的这句话</a:t>
            </a:r>
            <a:r>
              <a:rPr lang="en-US" altLang="zh-CN" dirty="0"/>
              <a:t>——“</a:t>
            </a:r>
            <a:r>
              <a:rPr lang="zh-CN" altLang="en-US" dirty="0"/>
              <a:t>无色的绿色思想疯狂地沉睡”。从句法上讲，这句话完全没问题。 </a:t>
            </a:r>
            <a:r>
              <a:rPr lang="en-US" altLang="zh-CN" dirty="0"/>
              <a:t>Colorless </a:t>
            </a:r>
            <a:r>
              <a:rPr lang="zh-CN" altLang="en-US" dirty="0"/>
              <a:t>和 </a:t>
            </a:r>
            <a:r>
              <a:rPr lang="en-US" altLang="zh-CN" dirty="0"/>
              <a:t>green </a:t>
            </a:r>
            <a:r>
              <a:rPr lang="zh-CN" altLang="en-US" dirty="0"/>
              <a:t>是修饰名词概念的形容词。睡眠是一个动词。 </a:t>
            </a:r>
            <a:r>
              <a:rPr lang="en-US" altLang="zh-CN" dirty="0"/>
              <a:t>Furiously </a:t>
            </a:r>
            <a:r>
              <a:rPr lang="zh-CN" altLang="en-US" dirty="0"/>
              <a:t>是一个副词。</a:t>
            </a:r>
          </a:p>
          <a:p>
            <a:endParaRPr lang="zh-CN" altLang="en-US" dirty="0"/>
          </a:p>
          <a:p>
            <a:r>
              <a:rPr lang="zh-CN" altLang="en-US" dirty="0"/>
              <a:t>这些都是正确的结构，就单词的顺序而言，但事实证明这句话是没有意义的。如果你试图给这句话赋予意义，那是什么意思？而且要确定它可能意味着什么并不容易。鉴于不同的结构可能具有不同类型的含义，语义本身也可能是模糊的。</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8</a:t>
            </a:fld>
            <a:endParaRPr kumimoji="1" lang="zh-CN" altLang="en-US"/>
          </a:p>
        </p:txBody>
      </p:sp>
    </p:spTree>
    <p:extLst>
      <p:ext uri="{BB962C8B-B14F-4D97-AF65-F5344CB8AC3E}">
        <p14:creationId xmlns:p14="http://schemas.microsoft.com/office/powerpoint/2010/main" val="1272634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不同的词可以有不同的含义，因此具有相同结构的同一个句子最终可能表示不同类型的事物。“</a:t>
            </a:r>
            <a:r>
              <a:rPr lang="en-US" altLang="zh-CN" dirty="0"/>
              <a:t>Big rig carrying fruit crashes on 210 Freeway, creates jam</a:t>
            </a:r>
            <a:r>
              <a:rPr lang="zh-CN" altLang="en-US" dirty="0"/>
              <a:t>”</a:t>
            </a:r>
            <a:r>
              <a:rPr lang="en-US" altLang="zh-CN" dirty="0"/>
              <a:t>, </a:t>
            </a:r>
            <a:r>
              <a:rPr lang="zh-CN" altLang="en-US" dirty="0"/>
              <a:t>所以取决于你如何看待这个句子</a:t>
            </a:r>
            <a:r>
              <a:rPr lang="en-US" altLang="zh-CN" dirty="0"/>
              <a:t>——</a:t>
            </a:r>
            <a:r>
              <a:rPr lang="zh-CN" altLang="en-US" dirty="0"/>
              <a:t>你如何解释这个句子</a:t>
            </a:r>
            <a:r>
              <a:rPr lang="en-US" altLang="zh-CN" dirty="0"/>
              <a:t>——</a:t>
            </a:r>
            <a:r>
              <a:rPr lang="zh-CN" altLang="en-US" dirty="0"/>
              <a:t>它可以有多种不同的含义。</a:t>
            </a:r>
            <a:endParaRPr lang="en-US" altLang="zh-CN"/>
          </a:p>
          <a:p>
            <a:r>
              <a:rPr lang="en-US" altLang="zh-CN"/>
              <a:t>1</a:t>
            </a:r>
            <a:r>
              <a:rPr lang="zh-CN" altLang="en-US"/>
              <a:t>、一辆运水果的大卡车在</a:t>
            </a:r>
            <a:r>
              <a:rPr lang="en-US" altLang="zh-CN"/>
              <a:t>210</a:t>
            </a:r>
            <a:r>
              <a:rPr lang="zh-CN" altLang="en-US"/>
              <a:t>高速公路上撞车了，造成堵车；</a:t>
            </a:r>
            <a:endParaRPr lang="en-US" altLang="zh-CN"/>
          </a:p>
          <a:p>
            <a:r>
              <a:rPr lang="en-US" altLang="zh-CN"/>
              <a:t>2</a:t>
            </a:r>
            <a:r>
              <a:rPr lang="zh-CN" altLang="en-US"/>
              <a:t>、果酱</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9</a:t>
            </a:fld>
            <a:endParaRPr kumimoji="1" lang="zh-CN" altLang="en-US"/>
          </a:p>
        </p:txBody>
      </p:sp>
    </p:spTree>
    <p:extLst>
      <p:ext uri="{BB962C8B-B14F-4D97-AF65-F5344CB8AC3E}">
        <p14:creationId xmlns:p14="http://schemas.microsoft.com/office/powerpoint/2010/main" val="1098165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最终，我们希望利用这些信息让我们的 </a:t>
            </a:r>
            <a:r>
              <a:rPr lang="en-US" altLang="zh-CN" dirty="0"/>
              <a:t>AI </a:t>
            </a:r>
            <a:r>
              <a:rPr lang="zh-CN" altLang="en-US" dirty="0"/>
              <a:t>得出有意义的结论，从而能够用语言做一些事情。为此，我们将从介绍形式语法的概念开始。形式语法的全部意义在于它的形式语法是一种用语言生成句子的规则系统。</a:t>
            </a:r>
          </a:p>
          <a:p>
            <a:endParaRPr lang="zh-CN" altLang="en-US" dirty="0"/>
          </a:p>
          <a:p>
            <a:r>
              <a:rPr lang="zh-CN" altLang="en-US" dirty="0"/>
              <a:t>我想知道什么是有效的英语句子</a:t>
            </a:r>
            <a:r>
              <a:rPr lang="en-US" altLang="zh-CN" dirty="0"/>
              <a:t>——</a:t>
            </a:r>
            <a:r>
              <a:rPr lang="zh-CN" altLang="en-US" dirty="0"/>
              <a:t>不是根据它们的意思</a:t>
            </a:r>
            <a:r>
              <a:rPr lang="en-US" altLang="zh-CN" dirty="0"/>
              <a:t>——</a:t>
            </a:r>
            <a:r>
              <a:rPr lang="zh-CN" altLang="en-US" dirty="0"/>
              <a:t>只是根据它们的结构</a:t>
            </a:r>
            <a:r>
              <a:rPr lang="en-US" altLang="zh-CN" dirty="0"/>
              <a:t>——</a:t>
            </a:r>
            <a:r>
              <a:rPr lang="zh-CN" altLang="en-US" dirty="0"/>
              <a:t>它们的句法结构。哪些英语结构是有效的、正确的句子？哪些英语结构无效？这也将以非常相似的方式应用于其他自然语言，其中语言遵循某些类型的结构。</a:t>
            </a:r>
          </a:p>
          <a:p>
            <a:endParaRPr lang="zh-CN" altLang="en-US" dirty="0"/>
          </a:p>
          <a:p>
            <a:r>
              <a:rPr lang="zh-CN" altLang="en-US" dirty="0"/>
              <a:t>我们凭直觉知道这些结构的含义，但尝试真正正式地定义这些结构的含义也会有所帮助。在所谓的乔姆斯基语法层次结构中，有许多不同类型的形式语法。你可能以前见过其中的一些。如果您以前曾经使用过正则表达式，那么它们属于一类正则语言。</a:t>
            </a:r>
          </a:p>
          <a:p>
            <a:endParaRPr lang="zh-CN" altLang="en-US" dirty="0"/>
          </a:p>
          <a:p>
            <a:r>
              <a:rPr lang="zh-CN" altLang="en-US" dirty="0"/>
              <a:t>它们对应于常规语言，这是一种特殊类型的语言。但在这个层次结构上还有一种称为上下文无关语法的语法。这是我们今天要花最多时间看的一个。什么是上下文无关语法，它是一种采用的方式</a:t>
            </a:r>
            <a:r>
              <a:rPr lang="en-US" altLang="zh-CN" dirty="0"/>
              <a:t>——</a:t>
            </a:r>
            <a:r>
              <a:rPr lang="zh-CN" altLang="en-US" dirty="0"/>
              <a:t>用一种语言或通过所谓的重写规则生成句子</a:t>
            </a:r>
            <a:r>
              <a:rPr lang="en-US" altLang="zh-CN" dirty="0"/>
              <a:t>——</a:t>
            </a:r>
            <a:r>
              <a:rPr lang="zh-CN" altLang="en-US" dirty="0"/>
              <a:t>用其他符号替换一个符号。</a:t>
            </a:r>
          </a:p>
          <a:p>
            <a:endParaRPr lang="zh-CN" altLang="en-US" dirty="0"/>
          </a:p>
          <a:p>
            <a:r>
              <a:rPr lang="zh-CN" altLang="en-US" dirty="0"/>
              <a:t>我们稍后会看一下这意味着什么。因此，让我们想象一下，例如，一个简单的英语句子，像“她看到了城市”这样的句子</a:t>
            </a:r>
            <a:r>
              <a:rPr lang="en-US" altLang="zh-CN" dirty="0"/>
              <a:t>——</a:t>
            </a:r>
            <a:r>
              <a:rPr lang="zh-CN" altLang="en-US" dirty="0"/>
              <a:t>一个有效的、句法正确的英语句子。</a:t>
            </a:r>
            <a:r>
              <a:rPr lang="zh-CN" altLang="en-US" b="1" dirty="0"/>
              <a:t>但我们希望我们的 </a:t>
            </a:r>
            <a:r>
              <a:rPr lang="en-US" altLang="zh-CN" b="1" dirty="0"/>
              <a:t>AI </a:t>
            </a:r>
            <a:r>
              <a:rPr lang="zh-CN" altLang="en-US" b="1" dirty="0"/>
              <a:t>能够通过某种方式查看句子并弄清楚句子的结构是什么？</a:t>
            </a:r>
          </a:p>
          <a:p>
            <a:endParaRPr lang="zh-CN" altLang="en-US" dirty="0"/>
          </a:p>
          <a:p>
            <a:r>
              <a:rPr lang="zh-CN" altLang="en-US" dirty="0"/>
              <a:t>如果你想象一个人以问答形式</a:t>
            </a:r>
            <a:r>
              <a:rPr lang="en-US" altLang="zh-CN" dirty="0"/>
              <a:t>——</a:t>
            </a:r>
            <a:r>
              <a:rPr lang="zh-CN" altLang="en-US" b="1" dirty="0"/>
              <a:t>如果你想问人工智能一个问题，比如，她看到了什么，那么人工智能希望能够看到这句话并识别出她看到的是城市</a:t>
            </a:r>
            <a:r>
              <a:rPr lang="en-US" altLang="zh-CN" b="1" dirty="0"/>
              <a:t>- </a:t>
            </a:r>
            <a:r>
              <a:rPr lang="zh-CN" altLang="en-US" b="1" dirty="0"/>
              <a:t>能够弄清楚。这需要对这句话的结构真正的样子有所了解。</a:t>
            </a:r>
          </a:p>
          <a:p>
            <a:endParaRPr lang="zh-CN" altLang="en-US" dirty="0"/>
          </a:p>
          <a:p>
            <a:r>
              <a:rPr lang="zh-CN" altLang="en-US" dirty="0"/>
              <a:t>那么我们从哪里开始呢？</a:t>
            </a:r>
            <a:r>
              <a:rPr lang="zh-CN" altLang="en-US" b="1"/>
              <a:t>这些词中的每一个</a:t>
            </a:r>
            <a:r>
              <a:rPr lang="en-US" altLang="zh-CN" b="1"/>
              <a:t>——she</a:t>
            </a:r>
            <a:r>
              <a:rPr lang="zh-CN" altLang="en-US" b="1"/>
              <a:t>、</a:t>
            </a:r>
            <a:r>
              <a:rPr lang="en-US" altLang="zh-CN" b="1"/>
              <a:t>saw</a:t>
            </a:r>
            <a:r>
              <a:rPr lang="zh-CN" altLang="en-US" b="1"/>
              <a:t>、</a:t>
            </a:r>
            <a:r>
              <a:rPr lang="en-US" altLang="zh-CN" b="1"/>
              <a:t>the</a:t>
            </a:r>
            <a:r>
              <a:rPr lang="zh-CN" altLang="en-US" b="1"/>
              <a:t>、</a:t>
            </a:r>
            <a:r>
              <a:rPr lang="en-US" altLang="zh-CN" b="1"/>
              <a:t>city——</a:t>
            </a:r>
            <a:r>
              <a:rPr lang="zh-CN" altLang="en-US" b="1"/>
              <a:t>我们都将称之为终结符号</a:t>
            </a:r>
            <a:r>
              <a:rPr lang="zh-CN" altLang="en-US" dirty="0"/>
              <a:t>。我们的语言中有符号</a:t>
            </a:r>
            <a:r>
              <a:rPr lang="en-US" altLang="zh-CN" dirty="0"/>
              <a:t>——</a:t>
            </a:r>
            <a:r>
              <a:rPr lang="zh-CN" altLang="en-US" dirty="0"/>
              <a:t>其中每个词都只是一个符号</a:t>
            </a:r>
            <a:r>
              <a:rPr lang="en-US" altLang="zh-CN" dirty="0"/>
              <a:t>——</a:t>
            </a:r>
            <a:r>
              <a:rPr lang="zh-CN" altLang="en-US" dirty="0"/>
              <a:t>我们最终关心的是生成什么。我们关心生成这些词。但是我们还将把这些词中的每一个与我们称之为非终结符号的东西联系起来。</a:t>
            </a:r>
          </a:p>
          <a:p>
            <a:endParaRPr lang="zh-CN" altLang="en-US" dirty="0"/>
          </a:p>
          <a:p>
            <a:r>
              <a:rPr lang="zh-CN" altLang="en-US" dirty="0"/>
              <a:t>这些非终结符最初看起来有点像词性，如果你还记得英语语法</a:t>
            </a:r>
            <a:r>
              <a:rPr lang="en-US" altLang="zh-CN" dirty="0"/>
              <a:t>——she</a:t>
            </a:r>
            <a:r>
              <a:rPr lang="zh-CN" altLang="en-US" dirty="0"/>
              <a:t> 是名词，</a:t>
            </a:r>
            <a:r>
              <a:rPr lang="en-US" altLang="zh-CN" dirty="0"/>
              <a:t>saw </a:t>
            </a:r>
            <a:r>
              <a:rPr lang="zh-CN" altLang="en-US" dirty="0"/>
              <a:t>是 </a:t>
            </a:r>
            <a:r>
              <a:rPr lang="en-US" altLang="zh-CN" dirty="0"/>
              <a:t>V </a:t>
            </a:r>
            <a:r>
              <a:rPr lang="zh-CN" altLang="en-US" dirty="0"/>
              <a:t>表示动词，</a:t>
            </a:r>
            <a:r>
              <a:rPr lang="en-US" altLang="zh-CN" dirty="0"/>
              <a:t>the </a:t>
            </a:r>
            <a:r>
              <a:rPr lang="zh-CN" altLang="en-US" dirty="0"/>
              <a:t>是 </a:t>
            </a:r>
            <a:r>
              <a:rPr lang="en-US" altLang="zh-CN" dirty="0"/>
              <a:t>D</a:t>
            </a:r>
            <a:r>
              <a:rPr lang="zh-CN" altLang="en-US" dirty="0"/>
              <a:t>。</a:t>
            </a:r>
            <a:r>
              <a:rPr lang="en-US" altLang="zh-CN" dirty="0"/>
              <a:t>D </a:t>
            </a:r>
            <a:r>
              <a:rPr lang="zh-CN" altLang="en-US" dirty="0"/>
              <a:t>代表限定词</a:t>
            </a:r>
            <a:r>
              <a:rPr lang="zh-CN" altLang="en-US"/>
              <a:t>（</a:t>
            </a:r>
            <a:r>
              <a:rPr lang="en-US" altLang="zh-CN"/>
              <a:t>determiner</a:t>
            </a:r>
            <a:r>
              <a:rPr lang="zh-CN" altLang="en-US"/>
              <a:t>）</a:t>
            </a:r>
            <a:r>
              <a:rPr lang="en-US" altLang="zh-CN" dirty="0"/>
              <a:t>.</a:t>
            </a:r>
            <a:r>
              <a:rPr lang="zh-CN" altLang="en-US" dirty="0"/>
              <a:t>例如，这些是像 </a:t>
            </a:r>
            <a:r>
              <a:rPr lang="en-US" altLang="zh-CN" dirty="0"/>
              <a:t>the, and a, and </a:t>
            </a:r>
            <a:r>
              <a:rPr lang="en-US" altLang="zh-CN" dirty="0" err="1"/>
              <a:t>and</a:t>
            </a:r>
            <a:r>
              <a:rPr lang="en-US" altLang="zh-CN" dirty="0"/>
              <a:t> </a:t>
            </a:r>
            <a:r>
              <a:rPr lang="en-US" altLang="zh-CN" dirty="0" err="1"/>
              <a:t>and</a:t>
            </a:r>
            <a:r>
              <a:rPr lang="en-US" altLang="zh-CN" dirty="0"/>
              <a:t> </a:t>
            </a:r>
            <a:r>
              <a:rPr lang="zh-CN" altLang="en-US" dirty="0"/>
              <a:t>这样的词。然后是 </a:t>
            </a:r>
            <a:r>
              <a:rPr lang="en-US" altLang="zh-CN" dirty="0"/>
              <a:t>city-- </a:t>
            </a:r>
            <a:r>
              <a:rPr lang="zh-CN" altLang="en-US" dirty="0"/>
              <a:t>好吧，</a:t>
            </a:r>
            <a:r>
              <a:rPr lang="en-US" altLang="zh-CN" dirty="0"/>
              <a:t>city </a:t>
            </a:r>
            <a:r>
              <a:rPr lang="zh-CN" altLang="en-US" dirty="0"/>
              <a:t>也是一个名词，所以那里有一个 </a:t>
            </a:r>
            <a:r>
              <a:rPr lang="en-US" altLang="zh-CN" dirty="0"/>
              <a:t>N</a:t>
            </a:r>
            <a:r>
              <a:rPr lang="zh-CN" altLang="en-US" dirty="0"/>
              <a:t>。</a:t>
            </a:r>
          </a:p>
          <a:p>
            <a:endParaRPr lang="zh-CN" altLang="en-US" dirty="0"/>
          </a:p>
          <a:p>
            <a:r>
              <a:rPr lang="zh-CN" altLang="en-US" dirty="0"/>
              <a:t>因此，</a:t>
            </a:r>
            <a:r>
              <a:rPr lang="zh-CN" altLang="en-US" b="1"/>
              <a:t>其中每一个</a:t>
            </a:r>
            <a:r>
              <a:rPr lang="en-US" altLang="zh-CN" b="1"/>
              <a:t>——N</a:t>
            </a:r>
            <a:r>
              <a:rPr lang="zh-CN" altLang="en-US" b="1"/>
              <a:t>、</a:t>
            </a:r>
            <a:r>
              <a:rPr lang="en-US" altLang="zh-CN" b="1"/>
              <a:t>V </a:t>
            </a:r>
            <a:r>
              <a:rPr lang="zh-CN" altLang="en-US" b="1"/>
              <a:t>和 </a:t>
            </a:r>
            <a:r>
              <a:rPr lang="en-US" altLang="zh-CN" b="1"/>
              <a:t>D——</a:t>
            </a:r>
            <a:r>
              <a:rPr lang="zh-CN" altLang="en-US" b="1"/>
              <a:t>就是我们所说的非终结符号</a:t>
            </a:r>
            <a:r>
              <a:rPr lang="zh-CN" altLang="en-US" dirty="0"/>
              <a:t>。</a:t>
            </a:r>
            <a:r>
              <a:rPr lang="zh-CN" altLang="en-US" b="1"/>
              <a:t>它们实际上不是语言中的单词</a:t>
            </a:r>
            <a:r>
              <a:rPr lang="zh-CN" altLang="en-US" dirty="0"/>
              <a:t>。</a:t>
            </a:r>
            <a:r>
              <a:rPr lang="en-US" altLang="zh-CN"/>
              <a:t>She saw the city</a:t>
            </a:r>
            <a:r>
              <a:rPr lang="en-US" altLang="zh-CN" dirty="0"/>
              <a:t>——</a:t>
            </a:r>
            <a:r>
              <a:rPr lang="zh-CN" altLang="en-US" dirty="0"/>
              <a:t>那些是语言中的词。但是我们</a:t>
            </a:r>
            <a:r>
              <a:rPr lang="zh-CN" altLang="en-US" b="1"/>
              <a:t>使用这些非终端符号来生成终端符号</a:t>
            </a:r>
            <a:r>
              <a:rPr lang="zh-CN" altLang="en-US" dirty="0"/>
              <a:t>，这些终端符号就像</a:t>
            </a:r>
            <a:r>
              <a:rPr lang="zh-CN" altLang="en-US"/>
              <a:t> </a:t>
            </a:r>
            <a:r>
              <a:rPr lang="en-US" altLang="zh-CN"/>
              <a:t>she saw the city</a:t>
            </a:r>
            <a:r>
              <a:rPr lang="en-US" altLang="zh-CN" dirty="0"/>
              <a:t>——</a:t>
            </a:r>
            <a:r>
              <a:rPr lang="zh-CN" altLang="en-US" dirty="0"/>
              <a:t>实际上是英语等语言中的单词。</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10</a:t>
            </a:fld>
            <a:endParaRPr kumimoji="1" lang="zh-CN" altLang="en-US"/>
          </a:p>
        </p:txBody>
      </p:sp>
    </p:spTree>
    <p:extLst>
      <p:ext uri="{BB962C8B-B14F-4D97-AF65-F5344CB8AC3E}">
        <p14:creationId xmlns:p14="http://schemas.microsoft.com/office/powerpoint/2010/main" val="68705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
        <p:nvSpPr>
          <p:cNvPr id="4" name="日期占位符 3"/>
          <p:cNvSpPr>
            <a:spLocks noGrp="1"/>
          </p:cNvSpPr>
          <p:nvPr>
            <p:ph type="dt" idx="10"/>
          </p:nvPr>
        </p:nvSpPr>
        <p:spPr/>
        <p:txBody>
          <a:bodyPr/>
          <a:lstStyle/>
          <a:p>
            <a:fld id="{0807DC09-537C-43EF-9775-4084B1A16021}" type="datetime1">
              <a:rPr lang="en-US" altLang="zh-CN" smtClean="0"/>
              <a:t>5/6/24</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94CF693F-CF06-4864-A193-BB4E95AA6325}" type="slidenum">
              <a:rPr 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6274869" cy="682237"/>
          </a:xfrm>
        </p:spPr>
        <p:txBody>
          <a:bodyPr>
            <a:normAutofit/>
          </a:bodyPr>
          <a:lstStyle>
            <a:lvl1pPr>
              <a:defRPr sz="3600" b="1">
                <a:latin typeface="+mj-ea"/>
                <a:ea typeface="+mj-ea"/>
              </a:defRPr>
            </a:lvl1pPr>
          </a:lstStyle>
          <a:p>
            <a:r>
              <a:rPr lang="zh-CN" dirty="0"/>
              <a:t>单击此处编辑母版标题样式</a:t>
            </a:r>
          </a:p>
        </p:txBody>
      </p:sp>
      <p:sp>
        <p:nvSpPr>
          <p:cNvPr id="3" name="内容占位符 2"/>
          <p:cNvSpPr>
            <a:spLocks noGrp="1"/>
          </p:cNvSpPr>
          <p:nvPr>
            <p:ph idx="1"/>
          </p:nvPr>
        </p:nvSpPr>
        <p:spPr>
          <a:xfrm>
            <a:off x="794455" y="1357162"/>
            <a:ext cx="10688483" cy="5005137"/>
          </a:xfrm>
        </p:spPr>
        <p:txBody>
          <a:bodyPr/>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dirty="0"/>
              <a:t>单击此处编辑母版文本样式</a:t>
            </a:r>
          </a:p>
          <a:p>
            <a:pPr lvl="1"/>
            <a:r>
              <a:rPr lang="zh-CN" dirty="0"/>
              <a:t>二级</a:t>
            </a:r>
          </a:p>
          <a:p>
            <a:pPr lvl="2"/>
            <a:r>
              <a:rPr lang="zh-CN" dirty="0"/>
              <a:t>三级</a:t>
            </a:r>
          </a:p>
          <a:p>
            <a:pPr lvl="3"/>
            <a:r>
              <a:rPr lang="zh-CN" dirty="0"/>
              <a:t>四级</a:t>
            </a:r>
          </a:p>
          <a:p>
            <a:pPr lvl="4"/>
            <a:r>
              <a:rPr lang="zh-CN" dirty="0"/>
              <a:t>五级</a:t>
            </a:r>
          </a:p>
        </p:txBody>
      </p:sp>
      <p:sp>
        <p:nvSpPr>
          <p:cNvPr id="7" name="矩形 6">
            <a:extLst>
              <a:ext uri="{FF2B5EF4-FFF2-40B4-BE49-F238E27FC236}">
                <a16:creationId xmlns:a16="http://schemas.microsoft.com/office/drawing/2014/main" id="{669F4535-5C43-4DC3-8C5C-2101D95F52D1}"/>
              </a:ext>
            </a:extLst>
          </p:cNvPr>
          <p:cNvSpPr/>
          <p:nvPr userDrawn="1"/>
        </p:nvSpPr>
        <p:spPr>
          <a:xfrm>
            <a:off x="0" y="308698"/>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8" name="图片 7">
            <a:extLst>
              <a:ext uri="{FF2B5EF4-FFF2-40B4-BE49-F238E27FC236}">
                <a16:creationId xmlns:a16="http://schemas.microsoft.com/office/drawing/2014/main" id="{F6AD8193-7342-4626-A898-3E949354F03F}"/>
              </a:ext>
            </a:extLst>
          </p:cNvPr>
          <p:cNvPicPr>
            <a:picLocks noChangeAspect="1"/>
          </p:cNvPicPr>
          <p:nvPr userDrawn="1"/>
        </p:nvPicPr>
        <p:blipFill>
          <a:blip r:embed="rId2"/>
          <a:stretch/>
        </p:blipFill>
        <p:spPr>
          <a:xfrm>
            <a:off x="10075073" y="376076"/>
            <a:ext cx="1836080" cy="512545"/>
          </a:xfrm>
          <a:prstGeom prst="rect">
            <a:avLst/>
          </a:prstGeom>
        </p:spPr>
      </p:pic>
      <p:sp>
        <p:nvSpPr>
          <p:cNvPr id="9" name="矩形 8">
            <a:extLst>
              <a:ext uri="{FF2B5EF4-FFF2-40B4-BE49-F238E27FC236}">
                <a16:creationId xmlns:a16="http://schemas.microsoft.com/office/drawing/2014/main" id="{3DD64424-C927-4876-8975-0021EE4E05F4}"/>
              </a:ext>
            </a:extLst>
          </p:cNvPr>
          <p:cNvSpPr/>
          <p:nvPr userDrawn="1"/>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10" name="日期占位符 9">
            <a:extLst>
              <a:ext uri="{FF2B5EF4-FFF2-40B4-BE49-F238E27FC236}">
                <a16:creationId xmlns:a16="http://schemas.microsoft.com/office/drawing/2014/main" id="{F916745F-6C1B-4A1F-BA31-5579742B86A5}"/>
              </a:ext>
            </a:extLst>
          </p:cNvPr>
          <p:cNvSpPr>
            <a:spLocks noGrp="1"/>
          </p:cNvSpPr>
          <p:nvPr>
            <p:ph type="dt" idx="10"/>
          </p:nvPr>
        </p:nvSpPr>
        <p:spPr>
          <a:xfrm>
            <a:off x="356936" y="6481924"/>
            <a:ext cx="2743200" cy="239551"/>
          </a:xfrm>
        </p:spPr>
        <p:txBody>
          <a:bodyPr/>
          <a:lstStyle/>
          <a:p>
            <a:fld id="{78DCC269-E06F-423F-8680-F1E1DEBCE247}" type="datetime1">
              <a:rPr lang="zh-CN" altLang="en-US" smtClean="0"/>
              <a:pPr/>
              <a:t>2024/5/6</a:t>
            </a:fld>
            <a:endParaRPr lang="zh-CN" dirty="0"/>
          </a:p>
        </p:txBody>
      </p:sp>
      <p:sp>
        <p:nvSpPr>
          <p:cNvPr id="4" name="文本框 3">
            <a:extLst>
              <a:ext uri="{FF2B5EF4-FFF2-40B4-BE49-F238E27FC236}">
                <a16:creationId xmlns:a16="http://schemas.microsoft.com/office/drawing/2014/main" id="{1FD25D2A-F975-4B27-9646-BB50AE3B5D9A}"/>
              </a:ext>
            </a:extLst>
          </p:cNvPr>
          <p:cNvSpPr txBox="1"/>
          <p:nvPr userDrawn="1"/>
        </p:nvSpPr>
        <p:spPr>
          <a:xfrm>
            <a:off x="11116736" y="6419879"/>
            <a:ext cx="905933" cy="338554"/>
          </a:xfrm>
          <a:prstGeom prst="rect">
            <a:avLst/>
          </a:prstGeom>
          <a:noFill/>
        </p:spPr>
        <p:txBody>
          <a:bodyPr wrap="square" rtlCol="0">
            <a:spAutoFit/>
          </a:bodyPr>
          <a:lstStyle/>
          <a:p>
            <a:pPr algn="r"/>
            <a:fld id="{8C5DF787-7352-4AFE-921F-725F40F1EF25}" type="slidenum">
              <a:rPr lang="zh-CN" altLang="en-US" sz="1600" smtClean="0"/>
              <a:pPr algn="r"/>
              <a:t>‹#›</a:t>
            </a:fld>
            <a:endParaRPr lang="zh-CN" altLang="en-US" sz="160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20EA1D6E-2692-419B-96AB-96B8E6F7D45D}" type="datetime1">
              <a:rPr lang="en-US" altLang="zh-CN" smtClean="0"/>
              <a:t>5/6/24</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A9B04F12-2911-494B-9AE8-6A8B6570AC67}"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hyperlink" Target="https://www.nltk.or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5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0.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54.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6.mp4"/><Relationship Id="rId7" Type="http://schemas.openxmlformats.org/officeDocument/2006/relationships/image" Target="../media/image5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p:cNvSpPr/>
          <p:nvPr/>
        </p:nvSpPr>
        <p:spPr>
          <a:xfrm>
            <a:off x="724805" y="0"/>
            <a:ext cx="6389410" cy="6877991"/>
          </a:xfrm>
          <a:prstGeom prst="roundRect">
            <a:avLst>
              <a:gd name="adj" fmla="val 0"/>
            </a:avLst>
          </a:prstGeom>
          <a:blipFill rotWithShape="1">
            <a:blip r:embed="rId2"/>
            <a:stretch>
              <a:fillRect l="-40217" r="-43155"/>
            </a:stretch>
          </a:blipFill>
          <a:ln w="12700" cap="flat" cmpd="sng">
            <a:solidFill>
              <a:schemeClr val="accent1">
                <a:shade val="50000"/>
              </a:schemeClr>
            </a:solidFill>
            <a:prstDash val="solid"/>
            <a:miter/>
          </a:ln>
        </p:spPr>
        <p:txBody>
          <a:bodyPr anchor="ctr"/>
          <a:lstStyle/>
          <a:p>
            <a:pPr algn="ctr"/>
            <a:endParaRPr lang="zh-CN">
              <a:solidFill>
                <a:schemeClr val="lt1"/>
              </a:solidFill>
            </a:endParaRPr>
          </a:p>
        </p:txBody>
      </p:sp>
      <p:sp>
        <p:nvSpPr>
          <p:cNvPr id="40" name="矩形 39"/>
          <p:cNvSpPr/>
          <p:nvPr/>
        </p:nvSpPr>
        <p:spPr>
          <a:xfrm>
            <a:off x="6849515" y="-38626"/>
            <a:ext cx="5342484" cy="6935254"/>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sp>
        <p:nvSpPr>
          <p:cNvPr id="37" name="矩形 36"/>
          <p:cNvSpPr/>
          <p:nvPr/>
        </p:nvSpPr>
        <p:spPr>
          <a:xfrm>
            <a:off x="-20217" y="-38627"/>
            <a:ext cx="997882" cy="6955131"/>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a:srcRect l="57443"/>
          <a:stretch/>
        </p:blipFill>
        <p:spPr>
          <a:xfrm>
            <a:off x="6888869" y="4832935"/>
            <a:ext cx="5342484" cy="2574825"/>
          </a:xfrm>
          <a:prstGeom prst="rect">
            <a:avLst/>
          </a:prstGeom>
        </p:spPr>
      </p:pic>
      <p:sp>
        <p:nvSpPr>
          <p:cNvPr id="7" name="文本框 6"/>
          <p:cNvSpPr txBox="1"/>
          <p:nvPr/>
        </p:nvSpPr>
        <p:spPr>
          <a:xfrm>
            <a:off x="6096000" y="1353451"/>
            <a:ext cx="5984730" cy="1107996"/>
          </a:xfrm>
          <a:prstGeom prst="rect">
            <a:avLst/>
          </a:prstGeom>
          <a:noFill/>
        </p:spPr>
        <p:txBody>
          <a:bodyPr wrap="square">
            <a:spAutoFit/>
          </a:bodyPr>
          <a:lstStyle/>
          <a:p>
            <a:pPr algn="r"/>
            <a:r>
              <a:rPr lang="zh-CN" altLang="en-US" sz="6600" dirty="0">
                <a:solidFill>
                  <a:schemeClr val="bg1"/>
                </a:solidFill>
                <a:latin typeface="+mj-ea"/>
                <a:ea typeface="+mj-ea"/>
              </a:rPr>
              <a:t>人工智能引论</a:t>
            </a:r>
            <a:endParaRPr lang="zh-CN" sz="6600" dirty="0">
              <a:solidFill>
                <a:schemeClr val="bg1"/>
              </a:solidFill>
              <a:latin typeface="+mj-ea"/>
              <a:ea typeface="+mj-ea"/>
            </a:endParaRPr>
          </a:p>
        </p:txBody>
      </p:sp>
      <p:cxnSp>
        <p:nvCxnSpPr>
          <p:cNvPr id="11" name="直接连接符 10"/>
          <p:cNvCxnSpPr/>
          <p:nvPr/>
        </p:nvCxnSpPr>
        <p:spPr>
          <a:xfrm>
            <a:off x="5838313" y="4240505"/>
            <a:ext cx="997882" cy="0"/>
          </a:xfrm>
          <a:prstGeom prst="line">
            <a:avLst/>
          </a:prstGeom>
          <a:ln w="28575">
            <a:solidFill>
              <a:srgbClr val="9A0001"/>
            </a:solidFill>
            <a:prstDash val="solid"/>
            <a:miter/>
          </a:ln>
        </p:spPr>
      </p:cxnSp>
      <p:grpSp>
        <p:nvGrpSpPr>
          <p:cNvPr id="24" name="组合 23"/>
          <p:cNvGrpSpPr/>
          <p:nvPr/>
        </p:nvGrpSpPr>
        <p:grpSpPr>
          <a:xfrm>
            <a:off x="9112204" y="3958143"/>
            <a:ext cx="2483609" cy="407395"/>
            <a:chOff x="7558" y="9856"/>
            <a:chExt cx="3346" cy="562"/>
          </a:xfrm>
        </p:grpSpPr>
        <p:sp>
          <p:nvSpPr>
            <p:cNvPr id="25" name="圆角矩形 24"/>
            <p:cNvSpPr/>
            <p:nvPr/>
          </p:nvSpPr>
          <p:spPr>
            <a:xfrm>
              <a:off x="7771" y="9863"/>
              <a:ext cx="3133" cy="526"/>
            </a:xfrm>
            <a:prstGeom prst="roundRect">
              <a:avLst>
                <a:gd name="adj" fmla="val 0"/>
              </a:avLst>
            </a:prstGeom>
            <a:noFill/>
            <a:ln w="19050">
              <a:solidFill>
                <a:schemeClr val="bg1"/>
              </a:solidFill>
              <a:prstDash val="solid"/>
              <a:miter/>
            </a:ln>
          </p:spPr>
          <p:txBody>
            <a:bodyPr anchor="ctr"/>
            <a:lstStyle/>
            <a:p>
              <a:pPr algn="ctr"/>
              <a:endParaRPr lang="zh-CN" sz="2000">
                <a:solidFill>
                  <a:schemeClr val="lt1"/>
                </a:solidFill>
                <a:latin typeface="+mj-ea"/>
                <a:ea typeface="+mj-ea"/>
              </a:endParaRPr>
            </a:p>
          </p:txBody>
        </p:sp>
        <p:sp>
          <p:nvSpPr>
            <p:cNvPr id="26" name="圆角矩形 25"/>
            <p:cNvSpPr/>
            <p:nvPr/>
          </p:nvSpPr>
          <p:spPr>
            <a:xfrm>
              <a:off x="7565" y="9856"/>
              <a:ext cx="1885" cy="534"/>
            </a:xfrm>
            <a:prstGeom prst="roundRect">
              <a:avLst>
                <a:gd name="adj" fmla="val 0"/>
              </a:avLst>
            </a:prstGeom>
            <a:solidFill>
              <a:schemeClr val="bg1"/>
            </a:solidFill>
            <a:ln w="12700">
              <a:solidFill>
                <a:schemeClr val="bg1"/>
              </a:solidFill>
              <a:prstDash val="solid"/>
              <a:miter/>
            </a:ln>
          </p:spPr>
          <p:txBody>
            <a:bodyPr anchor="ctr"/>
            <a:lstStyle/>
            <a:p>
              <a:pPr algn="ctr"/>
              <a:endParaRPr lang="zh-CN" sz="2000">
                <a:solidFill>
                  <a:schemeClr val="lt1"/>
                </a:solidFill>
                <a:latin typeface="+mj-ea"/>
                <a:ea typeface="+mj-ea"/>
              </a:endParaRPr>
            </a:p>
          </p:txBody>
        </p:sp>
        <p:sp>
          <p:nvSpPr>
            <p:cNvPr id="27" name="文本框 26"/>
            <p:cNvSpPr txBox="1"/>
            <p:nvPr/>
          </p:nvSpPr>
          <p:spPr>
            <a:xfrm>
              <a:off x="7558" y="9866"/>
              <a:ext cx="1885" cy="552"/>
            </a:xfrm>
            <a:prstGeom prst="rect">
              <a:avLst/>
            </a:prstGeom>
            <a:noFill/>
            <a:ln>
              <a:noFill/>
            </a:ln>
          </p:spPr>
          <p:txBody>
            <a:bodyPr wrap="square" anchor="t">
              <a:spAutoFit/>
            </a:bodyPr>
            <a:lstStyle/>
            <a:p>
              <a:pPr algn="ctr"/>
              <a:r>
                <a:rPr lang="zh-CN" altLang="en-US" sz="2000" dirty="0">
                  <a:solidFill>
                    <a:srgbClr val="9A0001"/>
                  </a:solidFill>
                  <a:latin typeface="+mj-ea"/>
                  <a:ea typeface="+mj-ea"/>
                </a:rPr>
                <a:t>授课教师</a:t>
              </a:r>
              <a:endParaRPr lang="zh-CN" sz="2000" dirty="0">
                <a:solidFill>
                  <a:srgbClr val="9A0001"/>
                </a:solidFill>
                <a:latin typeface="+mj-ea"/>
                <a:ea typeface="+mj-ea"/>
              </a:endParaRPr>
            </a:p>
          </p:txBody>
        </p:sp>
      </p:grpSp>
      <p:sp>
        <p:nvSpPr>
          <p:cNvPr id="28" name="文本框 27"/>
          <p:cNvSpPr txBox="1"/>
          <p:nvPr/>
        </p:nvSpPr>
        <p:spPr>
          <a:xfrm>
            <a:off x="10616304" y="3971157"/>
            <a:ext cx="1117002" cy="400110"/>
          </a:xfrm>
          <a:prstGeom prst="rect">
            <a:avLst/>
          </a:prstGeom>
          <a:noFill/>
        </p:spPr>
        <p:txBody>
          <a:bodyPr wrap="square" anchor="t">
            <a:spAutoFit/>
          </a:bodyPr>
          <a:lstStyle/>
          <a:p>
            <a:r>
              <a:rPr lang="zh-CN" altLang="en-US" sz="2000" dirty="0">
                <a:solidFill>
                  <a:schemeClr val="bg1"/>
                </a:solidFill>
                <a:latin typeface="+mj-ea"/>
                <a:ea typeface="+mj-ea"/>
              </a:rPr>
              <a:t>张牧涵</a:t>
            </a:r>
            <a:endParaRPr lang="zh-CN" sz="2000" dirty="0">
              <a:solidFill>
                <a:schemeClr val="bg1"/>
              </a:solidFill>
              <a:latin typeface="+mj-ea"/>
              <a:ea typeface="+mj-ea"/>
            </a:endParaRPr>
          </a:p>
        </p:txBody>
      </p:sp>
      <p:sp>
        <p:nvSpPr>
          <p:cNvPr id="31" name="文本框 30"/>
          <p:cNvSpPr txBox="1"/>
          <p:nvPr/>
        </p:nvSpPr>
        <p:spPr>
          <a:xfrm>
            <a:off x="9360662" y="4480950"/>
            <a:ext cx="2325507" cy="400110"/>
          </a:xfrm>
          <a:prstGeom prst="rect">
            <a:avLst/>
          </a:prstGeom>
          <a:noFill/>
        </p:spPr>
        <p:txBody>
          <a:bodyPr wrap="square">
            <a:spAutoFit/>
          </a:bodyPr>
          <a:lstStyle/>
          <a:p>
            <a:pPr algn="r"/>
            <a:r>
              <a:rPr lang="en-US" altLang="zh-CN" sz="2000" dirty="0">
                <a:solidFill>
                  <a:schemeClr val="bg1"/>
                </a:solidFill>
                <a:latin typeface="+mj-ea"/>
                <a:ea typeface="+mj-ea"/>
              </a:rPr>
              <a:t>2024</a:t>
            </a:r>
            <a:r>
              <a:rPr lang="zh-CN" sz="2000" dirty="0">
                <a:solidFill>
                  <a:schemeClr val="bg1"/>
                </a:solidFill>
                <a:latin typeface="+mj-ea"/>
                <a:ea typeface="+mj-ea"/>
              </a:rPr>
              <a:t>年</a:t>
            </a:r>
            <a:r>
              <a:rPr lang="en-US" altLang="zh-CN" sz="2000" dirty="0">
                <a:solidFill>
                  <a:schemeClr val="bg1"/>
                </a:solidFill>
                <a:latin typeface="+mj-ea"/>
                <a:ea typeface="+mj-ea"/>
              </a:rPr>
              <a:t>5</a:t>
            </a:r>
            <a:r>
              <a:rPr lang="zh-CN" sz="2000" dirty="0">
                <a:solidFill>
                  <a:schemeClr val="bg1"/>
                </a:solidFill>
                <a:latin typeface="+mj-ea"/>
                <a:ea typeface="+mj-ea"/>
              </a:rPr>
              <a:t>月</a:t>
            </a:r>
            <a:r>
              <a:rPr lang="en-US" altLang="zh-CN" sz="2000" dirty="0">
                <a:solidFill>
                  <a:schemeClr val="bg1"/>
                </a:solidFill>
                <a:latin typeface="+mj-ea"/>
                <a:ea typeface="+mj-ea"/>
              </a:rPr>
              <a:t>06</a:t>
            </a:r>
            <a:r>
              <a:rPr lang="zh-CN" sz="2000" dirty="0">
                <a:solidFill>
                  <a:schemeClr val="bg1"/>
                </a:solidFill>
                <a:latin typeface="+mj-ea"/>
                <a:ea typeface="+mj-ea"/>
              </a:rPr>
              <a:t>日</a:t>
            </a:r>
          </a:p>
        </p:txBody>
      </p:sp>
      <p:grpSp>
        <p:nvGrpSpPr>
          <p:cNvPr id="33" name="组合 32"/>
          <p:cNvGrpSpPr/>
          <p:nvPr/>
        </p:nvGrpSpPr>
        <p:grpSpPr>
          <a:xfrm>
            <a:off x="244790" y="1748533"/>
            <a:ext cx="507831" cy="3378157"/>
            <a:chOff x="381322" y="1266510"/>
            <a:chExt cx="507831" cy="3378157"/>
          </a:xfrm>
        </p:grpSpPr>
        <p:sp>
          <p:nvSpPr>
            <p:cNvPr id="34" name="文本框 33"/>
            <p:cNvSpPr txBox="1"/>
            <p:nvPr/>
          </p:nvSpPr>
          <p:spPr>
            <a:xfrm>
              <a:off x="381322" y="1266510"/>
              <a:ext cx="507831" cy="2900143"/>
            </a:xfrm>
            <a:prstGeom prst="rect">
              <a:avLst/>
            </a:prstGeom>
            <a:noFill/>
          </p:spPr>
          <p:txBody>
            <a:bodyPr vert="eaVert" wrap="square">
              <a:spAutoFit/>
            </a:bodyPr>
            <a:lstStyle/>
            <a:p>
              <a:r>
                <a:rPr lang="en-US" sz="2100" dirty="0">
                  <a:solidFill>
                    <a:schemeClr val="bg1"/>
                  </a:solidFill>
                  <a:latin typeface="+mj-ea"/>
                  <a:ea typeface="+mj-ea"/>
                </a:rPr>
                <a:t>Peking</a:t>
              </a:r>
              <a:r>
                <a:rPr lang="zh-CN" sz="2100" dirty="0">
                  <a:solidFill>
                    <a:schemeClr val="bg1"/>
                  </a:solidFill>
                  <a:latin typeface="+mj-ea"/>
                  <a:ea typeface="+mj-ea"/>
                </a:rPr>
                <a:t> </a:t>
              </a:r>
              <a:r>
                <a:rPr lang="en-US" sz="2100" dirty="0">
                  <a:solidFill>
                    <a:schemeClr val="bg1"/>
                  </a:solidFill>
                  <a:latin typeface="+mj-ea"/>
                  <a:ea typeface="+mj-ea"/>
                </a:rPr>
                <a:t>University</a:t>
              </a:r>
              <a:endParaRPr lang="zh-CN" sz="2100" dirty="0">
                <a:solidFill>
                  <a:schemeClr val="bg1"/>
                </a:solidFill>
                <a:latin typeface="+mj-ea"/>
                <a:ea typeface="+mj-ea"/>
              </a:endParaRPr>
            </a:p>
          </p:txBody>
        </p:sp>
        <p:cxnSp>
          <p:nvCxnSpPr>
            <p:cNvPr id="36" name="直接连接符 33"/>
            <p:cNvCxnSpPr/>
            <p:nvPr/>
          </p:nvCxnSpPr>
          <p:spPr>
            <a:xfrm>
              <a:off x="591504" y="3847938"/>
              <a:ext cx="0" cy="796729"/>
            </a:xfrm>
            <a:prstGeom prst="line">
              <a:avLst/>
            </a:prstGeom>
            <a:ln w="12700">
              <a:solidFill>
                <a:schemeClr val="bg1"/>
              </a:solidFill>
              <a:prstDash val="solid"/>
              <a:miter/>
            </a:ln>
          </p:spPr>
        </p:cxnSp>
      </p:grpSp>
      <p:pic>
        <p:nvPicPr>
          <p:cNvPr id="43" name="图片 42"/>
          <p:cNvPicPr>
            <a:picLocks noChangeAspect="1"/>
          </p:cNvPicPr>
          <p:nvPr/>
        </p:nvPicPr>
        <p:blipFill>
          <a:blip r:embed="rId4"/>
          <a:stretch/>
        </p:blipFill>
        <p:spPr>
          <a:xfrm>
            <a:off x="9739991" y="458041"/>
            <a:ext cx="1758315" cy="495300"/>
          </a:xfrm>
          <a:prstGeom prst="rect">
            <a:avLst/>
          </a:prstGeom>
        </p:spPr>
      </p:pic>
      <p:sp>
        <p:nvSpPr>
          <p:cNvPr id="19" name="文本框 18">
            <a:extLst>
              <a:ext uri="{FF2B5EF4-FFF2-40B4-BE49-F238E27FC236}">
                <a16:creationId xmlns:a16="http://schemas.microsoft.com/office/drawing/2014/main" id="{1C150F63-2679-48A6-8B4B-13E3D0C48880}"/>
              </a:ext>
            </a:extLst>
          </p:cNvPr>
          <p:cNvSpPr txBox="1"/>
          <p:nvPr/>
        </p:nvSpPr>
        <p:spPr>
          <a:xfrm>
            <a:off x="6867505" y="2665267"/>
            <a:ext cx="5049839" cy="1077218"/>
          </a:xfrm>
          <a:prstGeom prst="rect">
            <a:avLst/>
          </a:prstGeom>
          <a:noFill/>
        </p:spPr>
        <p:txBody>
          <a:bodyPr wrap="square">
            <a:spAutoFit/>
          </a:bodyPr>
          <a:lstStyle/>
          <a:p>
            <a:pPr algn="r"/>
            <a:r>
              <a:rPr lang="en-US" altLang="zh-CN" sz="3600" dirty="0">
                <a:solidFill>
                  <a:schemeClr val="bg1"/>
                </a:solidFill>
                <a:latin typeface="+mj-ea"/>
                <a:ea typeface="+mj-ea"/>
              </a:rPr>
              <a:t>17. </a:t>
            </a:r>
            <a:r>
              <a:rPr lang="zh-CN" altLang="en-US" sz="3600" dirty="0">
                <a:solidFill>
                  <a:schemeClr val="bg1"/>
                </a:solidFill>
                <a:latin typeface="+mj-ea"/>
                <a:ea typeface="+mj-ea"/>
              </a:rPr>
              <a:t>自然语言处理</a:t>
            </a:r>
            <a:endParaRPr lang="en-US" altLang="zh-CN" sz="3600" dirty="0">
              <a:solidFill>
                <a:schemeClr val="bg1"/>
              </a:solidFill>
              <a:latin typeface="+mj-ea"/>
              <a:ea typeface="+mj-ea"/>
            </a:endParaRPr>
          </a:p>
          <a:p>
            <a:pPr algn="r"/>
            <a:r>
              <a:rPr lang="en-US" altLang="zh-CN" sz="2800" dirty="0">
                <a:solidFill>
                  <a:schemeClr val="bg1"/>
                </a:solidFill>
                <a:latin typeface="+mj-ea"/>
                <a:ea typeface="+mj-ea"/>
              </a:rPr>
              <a:t>-</a:t>
            </a:r>
            <a:r>
              <a:rPr lang="zh-CN" altLang="en-US" sz="2800" dirty="0">
                <a:solidFill>
                  <a:schemeClr val="bg1"/>
                </a:solidFill>
                <a:latin typeface="+mj-ea"/>
                <a:ea typeface="+mj-ea"/>
              </a:rPr>
              <a:t>句法分析与分词</a:t>
            </a:r>
            <a:endParaRPr lang="zh-CN" sz="2800" dirty="0">
              <a:solidFill>
                <a:schemeClr val="bg1"/>
              </a:solidFill>
              <a:latin typeface="+mj-ea"/>
              <a:ea typeface="+mj-ea"/>
            </a:endParaRPr>
          </a:p>
        </p:txBody>
      </p:sp>
      <p:sp>
        <p:nvSpPr>
          <p:cNvPr id="5" name="灯片编号占位符 4">
            <a:extLst>
              <a:ext uri="{FF2B5EF4-FFF2-40B4-BE49-F238E27FC236}">
                <a16:creationId xmlns:a16="http://schemas.microsoft.com/office/drawing/2014/main" id="{D89D964D-D969-4846-A2D3-D3BD40CB9A14}"/>
              </a:ext>
            </a:extLst>
          </p:cNvPr>
          <p:cNvSpPr>
            <a:spLocks noGrp="1"/>
          </p:cNvSpPr>
          <p:nvPr>
            <p:ph type="sldNum" idx="12"/>
          </p:nvPr>
        </p:nvSpPr>
        <p:spPr/>
        <p:txBody>
          <a:bodyPr/>
          <a:lstStyle/>
          <a:p>
            <a:fld id="{94CF693F-CF06-4864-A193-BB4E95AA6325}" type="slidenum">
              <a:rPr lang="en-US" altLang="zh-CN" smtClean="0"/>
              <a:t>1</a:t>
            </a:fld>
            <a:endParaRPr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199" y="365125"/>
            <a:ext cx="10688483" cy="682237"/>
          </a:xfrm>
        </p:spPr>
        <p:txBody>
          <a:bodyPr>
            <a:normAutofit/>
          </a:bodyPr>
          <a:lstStyle/>
          <a:p>
            <a:r>
              <a:rPr lang="zh-CN" altLang="en-US" dirty="0"/>
              <a:t>上下文无关的文法</a:t>
            </a:r>
            <a:r>
              <a:rPr lang="zh-CN" altLang="en-US" sz="3200" dirty="0"/>
              <a:t>（</a:t>
            </a:r>
            <a:r>
              <a:rPr lang="en-US" altLang="zh-CN" sz="3200" dirty="0"/>
              <a:t>Context-Free Grammar</a:t>
            </a:r>
            <a:r>
              <a:rPr lang="zh-CN" altLang="en-US" sz="3200" dirty="0"/>
              <a:t>）</a:t>
            </a:r>
            <a:endParaRPr lang="zh-CN" altLang="en-US" dirty="0"/>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p:txBody>
          <a:bodyPr/>
          <a:lstStyle/>
          <a:p>
            <a:r>
              <a:rPr lang="zh-CN" altLang="en-US" b="1" dirty="0">
                <a:solidFill>
                  <a:srgbClr val="C00000"/>
                </a:solidFill>
              </a:rPr>
              <a:t>文法</a:t>
            </a:r>
            <a:r>
              <a:rPr lang="zh-CN" altLang="en-US" dirty="0"/>
              <a:t>（</a:t>
            </a:r>
            <a:r>
              <a:rPr lang="en-US" altLang="zh-CN"/>
              <a:t>grammar</a:t>
            </a:r>
            <a:r>
              <a:rPr lang="zh-CN" altLang="en-US" dirty="0"/>
              <a:t>）是一组规则，定义了</a:t>
            </a:r>
            <a:r>
              <a:rPr lang="zh-CN" altLang="en-US">
                <a:solidFill>
                  <a:srgbClr val="00B050"/>
                </a:solidFill>
              </a:rPr>
              <a:t>合法短语的树结构</a:t>
            </a:r>
            <a:endParaRPr lang="en-US" altLang="zh-CN">
              <a:solidFill>
                <a:srgbClr val="00B050"/>
              </a:solidFill>
            </a:endParaRPr>
          </a:p>
          <a:p>
            <a:r>
              <a:rPr lang="zh-CN" altLang="en-US" b="1" dirty="0">
                <a:solidFill>
                  <a:srgbClr val="C00000"/>
                </a:solidFill>
              </a:rPr>
              <a:t>语言</a:t>
            </a:r>
            <a:r>
              <a:rPr lang="zh-CN" altLang="en-US" dirty="0"/>
              <a:t>（</a:t>
            </a:r>
            <a:r>
              <a:rPr lang="en-US" altLang="zh-CN" dirty="0"/>
              <a:t>language</a:t>
            </a:r>
            <a:r>
              <a:rPr lang="zh-CN" altLang="en-US" dirty="0"/>
              <a:t>）是遵循这些规则的句子集</a:t>
            </a:r>
            <a:endParaRPr lang="en-US" altLang="zh-CN" dirty="0"/>
          </a:p>
          <a:p>
            <a:endParaRPr lang="zh-CN" altLang="en-US" dirty="0"/>
          </a:p>
        </p:txBody>
      </p:sp>
      <p:sp>
        <p:nvSpPr>
          <p:cNvPr id="4" name="文本框 3">
            <a:extLst>
              <a:ext uri="{FF2B5EF4-FFF2-40B4-BE49-F238E27FC236}">
                <a16:creationId xmlns:a16="http://schemas.microsoft.com/office/drawing/2014/main" id="{4AA6CE1B-9815-47B1-AACA-C11FAF31271D}"/>
              </a:ext>
            </a:extLst>
          </p:cNvPr>
          <p:cNvSpPr txBox="1"/>
          <p:nvPr/>
        </p:nvSpPr>
        <p:spPr>
          <a:xfrm>
            <a:off x="3933989" y="4792952"/>
            <a:ext cx="6583680" cy="707886"/>
          </a:xfrm>
          <a:prstGeom prst="rect">
            <a:avLst/>
          </a:prstGeom>
          <a:noFill/>
        </p:spPr>
        <p:txBody>
          <a:bodyPr wrap="square" rtlCol="0">
            <a:spAutoFit/>
          </a:bodyPr>
          <a:lstStyle/>
          <a:p>
            <a:r>
              <a:rPr lang="en-US" altLang="zh-CN" sz="4000" dirty="0">
                <a:latin typeface="+mj-ea"/>
                <a:ea typeface="+mj-ea"/>
              </a:rPr>
              <a:t>she      saw      the      city</a:t>
            </a:r>
            <a:endParaRPr lang="zh-CN" altLang="en-US" sz="4000" dirty="0">
              <a:latin typeface="+mj-ea"/>
              <a:ea typeface="+mj-ea"/>
            </a:endParaRPr>
          </a:p>
        </p:txBody>
      </p:sp>
      <p:grpSp>
        <p:nvGrpSpPr>
          <p:cNvPr id="13" name="组合 12">
            <a:extLst>
              <a:ext uri="{FF2B5EF4-FFF2-40B4-BE49-F238E27FC236}">
                <a16:creationId xmlns:a16="http://schemas.microsoft.com/office/drawing/2014/main" id="{3D5933C2-5D51-4A0C-83DA-15622AEB2C2E}"/>
              </a:ext>
            </a:extLst>
          </p:cNvPr>
          <p:cNvGrpSpPr/>
          <p:nvPr/>
        </p:nvGrpSpPr>
        <p:grpSpPr>
          <a:xfrm>
            <a:off x="3856986" y="3161037"/>
            <a:ext cx="6583680" cy="1540473"/>
            <a:chOff x="2618070" y="3017085"/>
            <a:chExt cx="6583680" cy="1540473"/>
          </a:xfrm>
        </p:grpSpPr>
        <p:cxnSp>
          <p:nvCxnSpPr>
            <p:cNvPr id="6" name="直接连接符 5">
              <a:extLst>
                <a:ext uri="{FF2B5EF4-FFF2-40B4-BE49-F238E27FC236}">
                  <a16:creationId xmlns:a16="http://schemas.microsoft.com/office/drawing/2014/main" id="{977DF375-5B7B-4CFA-9E54-0A960A93A805}"/>
                </a:ext>
              </a:extLst>
            </p:cNvPr>
            <p:cNvCxnSpPr>
              <a:cxnSpLocks/>
            </p:cNvCxnSpPr>
            <p:nvPr/>
          </p:nvCxnSpPr>
          <p:spPr>
            <a:xfrm>
              <a:off x="3195587" y="3816413"/>
              <a:ext cx="0" cy="7411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3686E3D-37D9-485A-BE8A-AC5EFE2DFA5A}"/>
                </a:ext>
              </a:extLst>
            </p:cNvPr>
            <p:cNvCxnSpPr>
              <a:cxnSpLocks/>
            </p:cNvCxnSpPr>
            <p:nvPr/>
          </p:nvCxnSpPr>
          <p:spPr>
            <a:xfrm>
              <a:off x="4966635" y="3816413"/>
              <a:ext cx="0" cy="7411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1DDA71A-E55D-438F-8DA6-34DBC4BE30F1}"/>
                </a:ext>
              </a:extLst>
            </p:cNvPr>
            <p:cNvCxnSpPr>
              <a:cxnSpLocks/>
            </p:cNvCxnSpPr>
            <p:nvPr/>
          </p:nvCxnSpPr>
          <p:spPr>
            <a:xfrm>
              <a:off x="6708808" y="3816413"/>
              <a:ext cx="0" cy="7411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D82BBCF-2892-4168-BBCB-31D31C476040}"/>
                </a:ext>
              </a:extLst>
            </p:cNvPr>
            <p:cNvCxnSpPr>
              <a:cxnSpLocks/>
            </p:cNvCxnSpPr>
            <p:nvPr/>
          </p:nvCxnSpPr>
          <p:spPr>
            <a:xfrm>
              <a:off x="8470231" y="3816413"/>
              <a:ext cx="0" cy="7411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8265DE4-0FCA-4C6C-97FF-AC27E6FCD05D}"/>
                </a:ext>
              </a:extLst>
            </p:cNvPr>
            <p:cNvSpPr txBox="1"/>
            <p:nvPr/>
          </p:nvSpPr>
          <p:spPr>
            <a:xfrm>
              <a:off x="2618070" y="3017085"/>
              <a:ext cx="6583680" cy="707886"/>
            </a:xfrm>
            <a:prstGeom prst="rect">
              <a:avLst/>
            </a:prstGeom>
            <a:noFill/>
          </p:spPr>
          <p:txBody>
            <a:bodyPr wrap="square" rtlCol="0">
              <a:spAutoFit/>
            </a:bodyPr>
            <a:lstStyle/>
            <a:p>
              <a:r>
                <a:rPr lang="en-US" altLang="zh-CN" sz="4000" dirty="0">
                  <a:solidFill>
                    <a:srgbClr val="FF0000"/>
                  </a:solidFill>
                  <a:latin typeface="+mj-ea"/>
                  <a:ea typeface="+mj-ea"/>
                </a:rPr>
                <a:t>  N         V         D         N</a:t>
              </a:r>
              <a:endParaRPr lang="zh-CN" altLang="en-US" sz="4000" dirty="0">
                <a:solidFill>
                  <a:srgbClr val="FF0000"/>
                </a:solidFill>
                <a:latin typeface="+mj-ea"/>
                <a:ea typeface="+mj-ea"/>
              </a:endParaRPr>
            </a:p>
          </p:txBody>
        </p:sp>
      </p:grpSp>
      <p:sp>
        <p:nvSpPr>
          <p:cNvPr id="14" name="矩形 13">
            <a:extLst>
              <a:ext uri="{FF2B5EF4-FFF2-40B4-BE49-F238E27FC236}">
                <a16:creationId xmlns:a16="http://schemas.microsoft.com/office/drawing/2014/main" id="{ACE62686-D0A8-4DC1-A755-BDB9989DB728}"/>
              </a:ext>
            </a:extLst>
          </p:cNvPr>
          <p:cNvSpPr/>
          <p:nvPr/>
        </p:nvSpPr>
        <p:spPr>
          <a:xfrm>
            <a:off x="838199" y="3284147"/>
            <a:ext cx="2926379" cy="769441"/>
          </a:xfrm>
          <a:prstGeom prst="rect">
            <a:avLst/>
          </a:prstGeom>
        </p:spPr>
        <p:txBody>
          <a:bodyPr wrap="none">
            <a:spAutoFit/>
          </a:bodyPr>
          <a:lstStyle/>
          <a:p>
            <a:pPr algn="ctr"/>
            <a:r>
              <a:rPr lang="zh-CN" altLang="en-US" sz="2400" dirty="0">
                <a:latin typeface="+mj-ea"/>
                <a:ea typeface="+mj-ea"/>
              </a:rPr>
              <a:t>非终结符</a:t>
            </a:r>
            <a:endParaRPr lang="en-US" altLang="zh-CN" sz="2400" dirty="0">
              <a:latin typeface="+mj-ea"/>
              <a:ea typeface="+mj-ea"/>
            </a:endParaRPr>
          </a:p>
          <a:p>
            <a:pPr algn="ctr"/>
            <a:r>
              <a:rPr lang="en-US" altLang="zh-CN" sz="2000" dirty="0">
                <a:latin typeface="+mj-ea"/>
                <a:ea typeface="+mj-ea"/>
              </a:rPr>
              <a:t>Non-terminal symbols</a:t>
            </a:r>
            <a:endParaRPr lang="zh-CN" altLang="en-US" sz="2000" dirty="0">
              <a:latin typeface="+mj-ea"/>
              <a:ea typeface="+mj-ea"/>
            </a:endParaRPr>
          </a:p>
        </p:txBody>
      </p:sp>
      <p:sp>
        <p:nvSpPr>
          <p:cNvPr id="16" name="矩形 15">
            <a:extLst>
              <a:ext uri="{FF2B5EF4-FFF2-40B4-BE49-F238E27FC236}">
                <a16:creationId xmlns:a16="http://schemas.microsoft.com/office/drawing/2014/main" id="{1DFDAEA4-8382-40EE-8D79-62F51909E59F}"/>
              </a:ext>
            </a:extLst>
          </p:cNvPr>
          <p:cNvSpPr/>
          <p:nvPr/>
        </p:nvSpPr>
        <p:spPr>
          <a:xfrm>
            <a:off x="1065364" y="4608287"/>
            <a:ext cx="2310056" cy="769441"/>
          </a:xfrm>
          <a:prstGeom prst="rect">
            <a:avLst/>
          </a:prstGeom>
        </p:spPr>
        <p:txBody>
          <a:bodyPr wrap="none">
            <a:spAutoFit/>
          </a:bodyPr>
          <a:lstStyle/>
          <a:p>
            <a:pPr algn="ctr"/>
            <a:r>
              <a:rPr lang="zh-CN" altLang="en-US" sz="2400" dirty="0">
                <a:latin typeface="+mj-ea"/>
                <a:ea typeface="+mj-ea"/>
              </a:rPr>
              <a:t>终结符</a:t>
            </a:r>
            <a:endParaRPr lang="en-US" altLang="zh-CN" sz="2400" dirty="0">
              <a:latin typeface="+mj-ea"/>
              <a:ea typeface="+mj-ea"/>
            </a:endParaRPr>
          </a:p>
          <a:p>
            <a:pPr algn="ctr"/>
            <a:r>
              <a:rPr lang="en-US" altLang="zh-CN" sz="2000" dirty="0">
                <a:latin typeface="+mj-ea"/>
                <a:ea typeface="+mj-ea"/>
              </a:rPr>
              <a:t>Terminal symbols</a:t>
            </a:r>
            <a:endParaRPr lang="zh-CN" altLang="en-US" sz="2000" dirty="0">
              <a:latin typeface="+mj-ea"/>
              <a:ea typeface="+mj-ea"/>
            </a:endParaRPr>
          </a:p>
        </p:txBody>
      </p:sp>
    </p:spTree>
    <p:extLst>
      <p:ext uri="{BB962C8B-B14F-4D97-AF65-F5344CB8AC3E}">
        <p14:creationId xmlns:p14="http://schemas.microsoft.com/office/powerpoint/2010/main" val="36458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4AF2AC7-D84E-4519-94E5-E043D422276C}"/>
              </a:ext>
            </a:extLst>
          </p:cNvPr>
          <p:cNvSpPr txBox="1"/>
          <p:nvPr/>
        </p:nvSpPr>
        <p:spPr>
          <a:xfrm>
            <a:off x="2426368" y="1694045"/>
            <a:ext cx="8055543" cy="3698641"/>
          </a:xfrm>
          <a:prstGeom prst="rect">
            <a:avLst/>
          </a:prstGeom>
          <a:noFill/>
        </p:spPr>
        <p:txBody>
          <a:bodyPr wrap="square" rtlCol="0">
            <a:spAutoFit/>
          </a:bodyPr>
          <a:lstStyle/>
          <a:p>
            <a:pPr>
              <a:lnSpc>
                <a:spcPct val="150000"/>
              </a:lnSpc>
            </a:pPr>
            <a:r>
              <a:rPr lang="en-US" altLang="zh-CN" sz="3200" dirty="0">
                <a:latin typeface="+mj-ea"/>
                <a:ea typeface="+mj-ea"/>
              </a:rPr>
              <a:t>N      →   she | city | car | Harry | ...</a:t>
            </a:r>
          </a:p>
          <a:p>
            <a:pPr>
              <a:lnSpc>
                <a:spcPct val="150000"/>
              </a:lnSpc>
            </a:pPr>
            <a:r>
              <a:rPr lang="en-US" altLang="zh-CN" sz="3200" dirty="0">
                <a:latin typeface="+mj-ea"/>
                <a:ea typeface="+mj-ea"/>
              </a:rPr>
              <a:t>D      →   the | a | an | ...</a:t>
            </a:r>
          </a:p>
          <a:p>
            <a:pPr>
              <a:lnSpc>
                <a:spcPct val="150000"/>
              </a:lnSpc>
            </a:pPr>
            <a:r>
              <a:rPr lang="en-US" altLang="zh-CN" sz="3200" dirty="0">
                <a:latin typeface="+mj-ea"/>
                <a:ea typeface="+mj-ea"/>
              </a:rPr>
              <a:t>V      →   saw | ate | walked | ...</a:t>
            </a:r>
          </a:p>
          <a:p>
            <a:pPr>
              <a:lnSpc>
                <a:spcPct val="150000"/>
              </a:lnSpc>
            </a:pPr>
            <a:r>
              <a:rPr lang="en-US" altLang="zh-CN" sz="3200" dirty="0">
                <a:latin typeface="+mj-ea"/>
                <a:ea typeface="+mj-ea"/>
              </a:rPr>
              <a:t>P      →   to | on | over | ...</a:t>
            </a:r>
          </a:p>
          <a:p>
            <a:pPr>
              <a:lnSpc>
                <a:spcPct val="150000"/>
              </a:lnSpc>
            </a:pPr>
            <a:r>
              <a:rPr lang="en-US" altLang="zh-CN" sz="3200" dirty="0">
                <a:latin typeface="+mj-ea"/>
                <a:ea typeface="+mj-ea"/>
              </a:rPr>
              <a:t>ADJ  →   blue | busy | old | ...</a:t>
            </a:r>
            <a:endParaRPr lang="zh-CN" altLang="en-US" sz="3200" dirty="0">
              <a:latin typeface="+mj-ea"/>
              <a:ea typeface="+mj-ea"/>
            </a:endParaRPr>
          </a:p>
        </p:txBody>
      </p:sp>
      <p:sp>
        <p:nvSpPr>
          <p:cNvPr id="16" name="标题 1">
            <a:extLst>
              <a:ext uri="{FF2B5EF4-FFF2-40B4-BE49-F238E27FC236}">
                <a16:creationId xmlns:a16="http://schemas.microsoft.com/office/drawing/2014/main" id="{3CB94E5E-F9B2-490F-B4C0-25E9BC5FF867}"/>
              </a:ext>
            </a:extLst>
          </p:cNvPr>
          <p:cNvSpPr>
            <a:spLocks noGrp="1"/>
          </p:cNvSpPr>
          <p:nvPr>
            <p:ph type="title"/>
          </p:nvPr>
        </p:nvSpPr>
        <p:spPr>
          <a:xfrm>
            <a:off x="838199" y="365125"/>
            <a:ext cx="10688483" cy="682237"/>
          </a:xfrm>
        </p:spPr>
        <p:txBody>
          <a:bodyPr>
            <a:normAutofit/>
          </a:bodyPr>
          <a:lstStyle/>
          <a:p>
            <a:r>
              <a:rPr lang="zh-CN" altLang="en-US" dirty="0"/>
              <a:t>上下文无关的文法</a:t>
            </a:r>
            <a:r>
              <a:rPr lang="zh-CN" altLang="en-US" sz="3200" dirty="0"/>
              <a:t>（</a:t>
            </a:r>
            <a:r>
              <a:rPr lang="en-US" altLang="zh-CN" sz="3200" dirty="0"/>
              <a:t>Context-Free Grammar</a:t>
            </a:r>
            <a:r>
              <a:rPr lang="zh-CN" altLang="en-US" sz="3200" dirty="0"/>
              <a:t>）</a:t>
            </a:r>
            <a:endParaRPr lang="zh-CN" altLang="en-US" dirty="0"/>
          </a:p>
        </p:txBody>
      </p:sp>
    </p:spTree>
    <p:extLst>
      <p:ext uri="{BB962C8B-B14F-4D97-AF65-F5344CB8AC3E}">
        <p14:creationId xmlns:p14="http://schemas.microsoft.com/office/powerpoint/2010/main" val="228876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7873A15-420D-4837-B635-B72082774E73}"/>
              </a:ext>
            </a:extLst>
          </p:cNvPr>
          <p:cNvSpPr txBox="1"/>
          <p:nvPr/>
        </p:nvSpPr>
        <p:spPr>
          <a:xfrm>
            <a:off x="1064267" y="5997607"/>
            <a:ext cx="6583680" cy="646331"/>
          </a:xfrm>
          <a:prstGeom prst="rect">
            <a:avLst/>
          </a:prstGeom>
          <a:noFill/>
        </p:spPr>
        <p:txBody>
          <a:bodyPr wrap="square" rtlCol="0">
            <a:spAutoFit/>
          </a:bodyPr>
          <a:lstStyle/>
          <a:p>
            <a:r>
              <a:rPr lang="en-US" altLang="zh-CN" sz="3600" dirty="0">
                <a:solidFill>
                  <a:schemeClr val="bg1">
                    <a:lumMod val="75000"/>
                  </a:schemeClr>
                </a:solidFill>
                <a:latin typeface="+mj-ea"/>
                <a:ea typeface="+mj-ea"/>
              </a:rPr>
              <a:t>she      saw      the      city</a:t>
            </a:r>
            <a:endParaRPr lang="zh-CN" altLang="en-US" sz="3600" dirty="0">
              <a:solidFill>
                <a:schemeClr val="bg1">
                  <a:lumMod val="75000"/>
                </a:schemeClr>
              </a:solidFill>
              <a:latin typeface="+mj-ea"/>
              <a:ea typeface="+mj-ea"/>
            </a:endParaRPr>
          </a:p>
        </p:txBody>
      </p:sp>
      <p:sp>
        <p:nvSpPr>
          <p:cNvPr id="6" name="文本框 5">
            <a:extLst>
              <a:ext uri="{FF2B5EF4-FFF2-40B4-BE49-F238E27FC236}">
                <a16:creationId xmlns:a16="http://schemas.microsoft.com/office/drawing/2014/main" id="{D7EE389B-20AB-4E36-8540-4D10E4F3FCF5}"/>
              </a:ext>
            </a:extLst>
          </p:cNvPr>
          <p:cNvSpPr txBox="1"/>
          <p:nvPr/>
        </p:nvSpPr>
        <p:spPr>
          <a:xfrm>
            <a:off x="595024" y="1893469"/>
            <a:ext cx="3300664" cy="743986"/>
          </a:xfrm>
          <a:prstGeom prst="rect">
            <a:avLst/>
          </a:prstGeom>
          <a:noFill/>
        </p:spPr>
        <p:txBody>
          <a:bodyPr wrap="square" rtlCol="0">
            <a:spAutoFit/>
          </a:bodyPr>
          <a:lstStyle/>
          <a:p>
            <a:pPr>
              <a:lnSpc>
                <a:spcPct val="150000"/>
              </a:lnSpc>
            </a:pPr>
            <a:r>
              <a:rPr lang="en-US" altLang="zh-CN" sz="3200" b="1">
                <a:solidFill>
                  <a:srgbClr val="C00000"/>
                </a:solidFill>
                <a:latin typeface="+mj-ea"/>
                <a:ea typeface="+mj-ea"/>
              </a:rPr>
              <a:t>NP</a:t>
            </a:r>
            <a:r>
              <a:rPr lang="en-US" altLang="zh-CN" sz="3200" dirty="0">
                <a:latin typeface="+mj-ea"/>
                <a:ea typeface="+mj-ea"/>
              </a:rPr>
              <a:t> → N | D N</a:t>
            </a:r>
          </a:p>
        </p:txBody>
      </p:sp>
      <p:sp>
        <p:nvSpPr>
          <p:cNvPr id="7" name="矩形 6">
            <a:extLst>
              <a:ext uri="{FF2B5EF4-FFF2-40B4-BE49-F238E27FC236}">
                <a16:creationId xmlns:a16="http://schemas.microsoft.com/office/drawing/2014/main" id="{80A06DE6-EFCD-4011-AAF1-B969F22AB25E}"/>
              </a:ext>
            </a:extLst>
          </p:cNvPr>
          <p:cNvSpPr/>
          <p:nvPr/>
        </p:nvSpPr>
        <p:spPr>
          <a:xfrm>
            <a:off x="1212516" y="1231804"/>
            <a:ext cx="1612942" cy="738664"/>
          </a:xfrm>
          <a:prstGeom prst="rect">
            <a:avLst/>
          </a:prstGeom>
        </p:spPr>
        <p:txBody>
          <a:bodyPr wrap="none">
            <a:spAutoFit/>
          </a:bodyPr>
          <a:lstStyle/>
          <a:p>
            <a:pPr algn="ctr"/>
            <a:r>
              <a:rPr lang="zh-CN" altLang="en-US" sz="2400" b="1">
                <a:solidFill>
                  <a:srgbClr val="C00000"/>
                </a:solidFill>
                <a:latin typeface="+mj-ea"/>
                <a:ea typeface="+mj-ea"/>
              </a:rPr>
              <a:t>名词短语</a:t>
            </a:r>
            <a:endParaRPr lang="en-US" altLang="zh-CN" sz="2400" b="1">
              <a:solidFill>
                <a:srgbClr val="C00000"/>
              </a:solidFill>
              <a:latin typeface="+mj-ea"/>
              <a:ea typeface="+mj-ea"/>
            </a:endParaRPr>
          </a:p>
          <a:p>
            <a:pPr algn="ctr"/>
            <a:r>
              <a:rPr lang="en-US" altLang="zh-CN" dirty="0">
                <a:latin typeface="+mj-ea"/>
                <a:ea typeface="+mj-ea"/>
              </a:rPr>
              <a:t>Noun Phrase</a:t>
            </a:r>
            <a:endParaRPr lang="zh-CN" altLang="en-US" dirty="0">
              <a:latin typeface="+mj-ea"/>
              <a:ea typeface="+mj-ea"/>
            </a:endParaRPr>
          </a:p>
        </p:txBody>
      </p:sp>
      <p:sp>
        <p:nvSpPr>
          <p:cNvPr id="8" name="矩形 7">
            <a:extLst>
              <a:ext uri="{FF2B5EF4-FFF2-40B4-BE49-F238E27FC236}">
                <a16:creationId xmlns:a16="http://schemas.microsoft.com/office/drawing/2014/main" id="{1288BF09-8C08-4322-8845-27F2776F4A10}"/>
              </a:ext>
            </a:extLst>
          </p:cNvPr>
          <p:cNvSpPr/>
          <p:nvPr/>
        </p:nvSpPr>
        <p:spPr>
          <a:xfrm>
            <a:off x="4901289" y="1231804"/>
            <a:ext cx="1499514" cy="738664"/>
          </a:xfrm>
          <a:prstGeom prst="rect">
            <a:avLst/>
          </a:prstGeom>
        </p:spPr>
        <p:txBody>
          <a:bodyPr wrap="none">
            <a:spAutoFit/>
          </a:bodyPr>
          <a:lstStyle/>
          <a:p>
            <a:pPr algn="ctr"/>
            <a:r>
              <a:rPr lang="zh-CN" altLang="en-US" sz="2400" b="1">
                <a:solidFill>
                  <a:srgbClr val="C00000"/>
                </a:solidFill>
                <a:latin typeface="+mj-ea"/>
                <a:ea typeface="+mj-ea"/>
              </a:rPr>
              <a:t>动词短语</a:t>
            </a:r>
            <a:endParaRPr lang="en-US" altLang="zh-CN" sz="2400" b="1">
              <a:solidFill>
                <a:srgbClr val="C00000"/>
              </a:solidFill>
              <a:latin typeface="+mj-ea"/>
              <a:ea typeface="+mj-ea"/>
            </a:endParaRPr>
          </a:p>
          <a:p>
            <a:pPr algn="ctr"/>
            <a:r>
              <a:rPr lang="en-US" altLang="zh-CN" dirty="0">
                <a:latin typeface="+mj-ea"/>
                <a:ea typeface="+mj-ea"/>
              </a:rPr>
              <a:t>Verb Phrase</a:t>
            </a:r>
            <a:endParaRPr lang="zh-CN" altLang="en-US" dirty="0">
              <a:latin typeface="+mj-ea"/>
              <a:ea typeface="+mj-ea"/>
            </a:endParaRPr>
          </a:p>
        </p:txBody>
      </p:sp>
      <p:sp>
        <p:nvSpPr>
          <p:cNvPr id="9" name="矩形 8">
            <a:extLst>
              <a:ext uri="{FF2B5EF4-FFF2-40B4-BE49-F238E27FC236}">
                <a16:creationId xmlns:a16="http://schemas.microsoft.com/office/drawing/2014/main" id="{A24A2B55-1B5A-4914-9F17-22B8FA142E07}"/>
              </a:ext>
            </a:extLst>
          </p:cNvPr>
          <p:cNvSpPr/>
          <p:nvPr/>
        </p:nvSpPr>
        <p:spPr>
          <a:xfrm>
            <a:off x="9336334" y="1231804"/>
            <a:ext cx="1197443" cy="738664"/>
          </a:xfrm>
          <a:prstGeom prst="rect">
            <a:avLst/>
          </a:prstGeom>
        </p:spPr>
        <p:txBody>
          <a:bodyPr wrap="none">
            <a:spAutoFit/>
          </a:bodyPr>
          <a:lstStyle/>
          <a:p>
            <a:pPr algn="ctr"/>
            <a:r>
              <a:rPr lang="zh-CN" altLang="en-US" sz="2400" b="1">
                <a:solidFill>
                  <a:srgbClr val="C00000"/>
                </a:solidFill>
                <a:latin typeface="+mj-ea"/>
                <a:ea typeface="+mj-ea"/>
              </a:rPr>
              <a:t>句子</a:t>
            </a:r>
            <a:endParaRPr lang="en-US" altLang="zh-CN" sz="2400" b="1">
              <a:solidFill>
                <a:srgbClr val="C00000"/>
              </a:solidFill>
              <a:latin typeface="+mj-ea"/>
              <a:ea typeface="+mj-ea"/>
            </a:endParaRPr>
          </a:p>
          <a:p>
            <a:pPr algn="ctr"/>
            <a:r>
              <a:rPr lang="en-US" altLang="zh-CN" dirty="0">
                <a:latin typeface="+mj-ea"/>
                <a:ea typeface="+mj-ea"/>
              </a:rPr>
              <a:t>Sentence</a:t>
            </a:r>
            <a:endParaRPr lang="zh-CN" altLang="en-US" dirty="0">
              <a:latin typeface="+mj-ea"/>
              <a:ea typeface="+mj-ea"/>
            </a:endParaRPr>
          </a:p>
        </p:txBody>
      </p:sp>
      <p:sp>
        <p:nvSpPr>
          <p:cNvPr id="17" name="文本框 16">
            <a:extLst>
              <a:ext uri="{FF2B5EF4-FFF2-40B4-BE49-F238E27FC236}">
                <a16:creationId xmlns:a16="http://schemas.microsoft.com/office/drawing/2014/main" id="{D938ACA2-4B91-4559-9FC2-A6AF2078B600}"/>
              </a:ext>
            </a:extLst>
          </p:cNvPr>
          <p:cNvSpPr txBox="1"/>
          <p:nvPr/>
        </p:nvSpPr>
        <p:spPr>
          <a:xfrm>
            <a:off x="635521" y="3222050"/>
            <a:ext cx="742222" cy="662554"/>
          </a:xfrm>
          <a:prstGeom prst="rect">
            <a:avLst/>
          </a:prstGeom>
          <a:noFill/>
        </p:spPr>
        <p:txBody>
          <a:bodyPr wrap="square" rtlCol="0">
            <a:spAutoFit/>
          </a:bodyPr>
          <a:lstStyle/>
          <a:p>
            <a:pPr>
              <a:lnSpc>
                <a:spcPct val="150000"/>
              </a:lnSpc>
            </a:pPr>
            <a:r>
              <a:rPr lang="en-US" altLang="zh-CN" sz="2800" dirty="0">
                <a:latin typeface="+mj-ea"/>
                <a:ea typeface="+mj-ea"/>
              </a:rPr>
              <a:t>NP</a:t>
            </a:r>
          </a:p>
        </p:txBody>
      </p:sp>
      <p:sp>
        <p:nvSpPr>
          <p:cNvPr id="18" name="文本框 17">
            <a:extLst>
              <a:ext uri="{FF2B5EF4-FFF2-40B4-BE49-F238E27FC236}">
                <a16:creationId xmlns:a16="http://schemas.microsoft.com/office/drawing/2014/main" id="{657DCDC9-6CF6-4E04-A9A9-6E60E2D5AEBB}"/>
              </a:ext>
            </a:extLst>
          </p:cNvPr>
          <p:cNvSpPr txBox="1"/>
          <p:nvPr/>
        </p:nvSpPr>
        <p:spPr>
          <a:xfrm>
            <a:off x="595024" y="4019407"/>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a:t>
            </a:r>
          </a:p>
        </p:txBody>
      </p:sp>
      <p:sp>
        <p:nvSpPr>
          <p:cNvPr id="19" name="文本框 18">
            <a:extLst>
              <a:ext uri="{FF2B5EF4-FFF2-40B4-BE49-F238E27FC236}">
                <a16:creationId xmlns:a16="http://schemas.microsoft.com/office/drawing/2014/main" id="{9F10CC60-817E-47D7-9DA0-3BBC9362148C}"/>
              </a:ext>
            </a:extLst>
          </p:cNvPr>
          <p:cNvSpPr txBox="1"/>
          <p:nvPr/>
        </p:nvSpPr>
        <p:spPr>
          <a:xfrm>
            <a:off x="516144" y="4816764"/>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she</a:t>
            </a:r>
          </a:p>
        </p:txBody>
      </p:sp>
      <p:cxnSp>
        <p:nvCxnSpPr>
          <p:cNvPr id="20" name="直接连接符 19">
            <a:extLst>
              <a:ext uri="{FF2B5EF4-FFF2-40B4-BE49-F238E27FC236}">
                <a16:creationId xmlns:a16="http://schemas.microsoft.com/office/drawing/2014/main" id="{64246808-E5C8-46CE-9396-A1393AEC9FB9}"/>
              </a:ext>
            </a:extLst>
          </p:cNvPr>
          <p:cNvCxnSpPr>
            <a:cxnSpLocks/>
          </p:cNvCxnSpPr>
          <p:nvPr/>
        </p:nvCxnSpPr>
        <p:spPr>
          <a:xfrm>
            <a:off x="965854" y="3853015"/>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4B70313-11FB-4B3A-8CC2-B7BD259980BA}"/>
              </a:ext>
            </a:extLst>
          </p:cNvPr>
          <p:cNvCxnSpPr>
            <a:cxnSpLocks/>
          </p:cNvCxnSpPr>
          <p:nvPr/>
        </p:nvCxnSpPr>
        <p:spPr>
          <a:xfrm>
            <a:off x="965854" y="4650372"/>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6CC848E-13DC-45E2-9CF6-30BADAE144B6}"/>
              </a:ext>
            </a:extLst>
          </p:cNvPr>
          <p:cNvSpPr txBox="1"/>
          <p:nvPr/>
        </p:nvSpPr>
        <p:spPr>
          <a:xfrm>
            <a:off x="2221694" y="3229688"/>
            <a:ext cx="742222" cy="662554"/>
          </a:xfrm>
          <a:prstGeom prst="rect">
            <a:avLst/>
          </a:prstGeom>
          <a:noFill/>
        </p:spPr>
        <p:txBody>
          <a:bodyPr wrap="square" rtlCol="0">
            <a:spAutoFit/>
          </a:bodyPr>
          <a:lstStyle/>
          <a:p>
            <a:pPr>
              <a:lnSpc>
                <a:spcPct val="150000"/>
              </a:lnSpc>
            </a:pPr>
            <a:r>
              <a:rPr lang="en-US" altLang="zh-CN" sz="2800" dirty="0">
                <a:latin typeface="+mj-ea"/>
                <a:ea typeface="+mj-ea"/>
              </a:rPr>
              <a:t>NP</a:t>
            </a:r>
          </a:p>
        </p:txBody>
      </p:sp>
      <p:sp>
        <p:nvSpPr>
          <p:cNvPr id="23" name="文本框 22">
            <a:extLst>
              <a:ext uri="{FF2B5EF4-FFF2-40B4-BE49-F238E27FC236}">
                <a16:creationId xmlns:a16="http://schemas.microsoft.com/office/drawing/2014/main" id="{13C26DFA-F18A-45E6-9D6B-0D72240B444E}"/>
              </a:ext>
            </a:extLst>
          </p:cNvPr>
          <p:cNvSpPr txBox="1"/>
          <p:nvPr/>
        </p:nvSpPr>
        <p:spPr>
          <a:xfrm>
            <a:off x="1719184" y="4027045"/>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D</a:t>
            </a:r>
          </a:p>
        </p:txBody>
      </p:sp>
      <p:sp>
        <p:nvSpPr>
          <p:cNvPr id="24" name="文本框 23">
            <a:extLst>
              <a:ext uri="{FF2B5EF4-FFF2-40B4-BE49-F238E27FC236}">
                <a16:creationId xmlns:a16="http://schemas.microsoft.com/office/drawing/2014/main" id="{B3E9AF9D-F2B7-4C11-ADC1-24F29E1D5B02}"/>
              </a:ext>
            </a:extLst>
          </p:cNvPr>
          <p:cNvSpPr txBox="1"/>
          <p:nvPr/>
        </p:nvSpPr>
        <p:spPr>
          <a:xfrm>
            <a:off x="1640304" y="4824402"/>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the</a:t>
            </a:r>
          </a:p>
        </p:txBody>
      </p:sp>
      <p:cxnSp>
        <p:nvCxnSpPr>
          <p:cNvPr id="25" name="直接连接符 24">
            <a:extLst>
              <a:ext uri="{FF2B5EF4-FFF2-40B4-BE49-F238E27FC236}">
                <a16:creationId xmlns:a16="http://schemas.microsoft.com/office/drawing/2014/main" id="{2B322750-6A00-4B38-B39F-B3598FC1D387}"/>
              </a:ext>
            </a:extLst>
          </p:cNvPr>
          <p:cNvCxnSpPr>
            <a:cxnSpLocks/>
          </p:cNvCxnSpPr>
          <p:nvPr/>
        </p:nvCxnSpPr>
        <p:spPr>
          <a:xfrm flipH="1">
            <a:off x="2173569" y="3860653"/>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C0F9C89-3605-4541-8BC3-3D073FC229F6}"/>
              </a:ext>
            </a:extLst>
          </p:cNvPr>
          <p:cNvCxnSpPr>
            <a:cxnSpLocks/>
          </p:cNvCxnSpPr>
          <p:nvPr/>
        </p:nvCxnSpPr>
        <p:spPr>
          <a:xfrm>
            <a:off x="2090014" y="4658010"/>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854B0C5-F76A-4699-839A-FFB39D37E4C3}"/>
              </a:ext>
            </a:extLst>
          </p:cNvPr>
          <p:cNvSpPr txBox="1"/>
          <p:nvPr/>
        </p:nvSpPr>
        <p:spPr>
          <a:xfrm>
            <a:off x="2671684" y="4027045"/>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a:t>
            </a:r>
          </a:p>
        </p:txBody>
      </p:sp>
      <p:sp>
        <p:nvSpPr>
          <p:cNvPr id="28" name="文本框 27">
            <a:extLst>
              <a:ext uri="{FF2B5EF4-FFF2-40B4-BE49-F238E27FC236}">
                <a16:creationId xmlns:a16="http://schemas.microsoft.com/office/drawing/2014/main" id="{FF949E43-9754-4FD1-9293-A50019F2F71E}"/>
              </a:ext>
            </a:extLst>
          </p:cNvPr>
          <p:cNvSpPr txBox="1"/>
          <p:nvPr/>
        </p:nvSpPr>
        <p:spPr>
          <a:xfrm>
            <a:off x="2592804" y="4824402"/>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city</a:t>
            </a:r>
          </a:p>
        </p:txBody>
      </p:sp>
      <p:cxnSp>
        <p:nvCxnSpPr>
          <p:cNvPr id="29" name="直接连接符 28">
            <a:extLst>
              <a:ext uri="{FF2B5EF4-FFF2-40B4-BE49-F238E27FC236}">
                <a16:creationId xmlns:a16="http://schemas.microsoft.com/office/drawing/2014/main" id="{89AACA0F-A0E2-4466-85F6-CAF7A3E4A1CD}"/>
              </a:ext>
            </a:extLst>
          </p:cNvPr>
          <p:cNvCxnSpPr>
            <a:cxnSpLocks/>
          </p:cNvCxnSpPr>
          <p:nvPr/>
        </p:nvCxnSpPr>
        <p:spPr>
          <a:xfrm>
            <a:off x="3042514" y="4658010"/>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F100B13-E642-4387-A64D-51575961EDC6}"/>
              </a:ext>
            </a:extLst>
          </p:cNvPr>
          <p:cNvCxnSpPr>
            <a:cxnSpLocks/>
          </p:cNvCxnSpPr>
          <p:nvPr/>
        </p:nvCxnSpPr>
        <p:spPr>
          <a:xfrm flipH="1" flipV="1">
            <a:off x="2592804" y="3859147"/>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0AED993-3C40-4711-9374-BE2D9180CBAB}"/>
              </a:ext>
            </a:extLst>
          </p:cNvPr>
          <p:cNvCxnSpPr/>
          <p:nvPr/>
        </p:nvCxnSpPr>
        <p:spPr>
          <a:xfrm>
            <a:off x="3744228" y="1366787"/>
            <a:ext cx="0" cy="4379495"/>
          </a:xfrm>
          <a:prstGeom prst="line">
            <a:avLst/>
          </a:prstGeom>
          <a:ln w="222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7BB7CA7-6791-484B-83BF-FDFC78702742}"/>
              </a:ext>
            </a:extLst>
          </p:cNvPr>
          <p:cNvSpPr txBox="1"/>
          <p:nvPr/>
        </p:nvSpPr>
        <p:spPr>
          <a:xfrm>
            <a:off x="4347283" y="1901489"/>
            <a:ext cx="3300664" cy="743986"/>
          </a:xfrm>
          <a:prstGeom prst="rect">
            <a:avLst/>
          </a:prstGeom>
          <a:noFill/>
        </p:spPr>
        <p:txBody>
          <a:bodyPr wrap="square" rtlCol="0">
            <a:spAutoFit/>
          </a:bodyPr>
          <a:lstStyle/>
          <a:p>
            <a:pPr>
              <a:lnSpc>
                <a:spcPct val="150000"/>
              </a:lnSpc>
            </a:pPr>
            <a:r>
              <a:rPr lang="en-US" altLang="zh-CN" sz="3200" b="1">
                <a:solidFill>
                  <a:srgbClr val="C00000"/>
                </a:solidFill>
                <a:latin typeface="+mj-ea"/>
                <a:ea typeface="+mj-ea"/>
              </a:rPr>
              <a:t>VP</a:t>
            </a:r>
            <a:r>
              <a:rPr lang="en-US" altLang="zh-CN" sz="3200" dirty="0">
                <a:latin typeface="+mj-ea"/>
                <a:ea typeface="+mj-ea"/>
              </a:rPr>
              <a:t> → V | V NP</a:t>
            </a:r>
          </a:p>
        </p:txBody>
      </p:sp>
      <p:sp>
        <p:nvSpPr>
          <p:cNvPr id="38" name="文本框 37">
            <a:extLst>
              <a:ext uri="{FF2B5EF4-FFF2-40B4-BE49-F238E27FC236}">
                <a16:creationId xmlns:a16="http://schemas.microsoft.com/office/drawing/2014/main" id="{77BF2738-6BC0-4D35-A23A-F084EBC3A25F}"/>
              </a:ext>
            </a:extLst>
          </p:cNvPr>
          <p:cNvSpPr txBox="1"/>
          <p:nvPr/>
        </p:nvSpPr>
        <p:spPr>
          <a:xfrm>
            <a:off x="4031642" y="3230070"/>
            <a:ext cx="742222" cy="662554"/>
          </a:xfrm>
          <a:prstGeom prst="rect">
            <a:avLst/>
          </a:prstGeom>
          <a:noFill/>
        </p:spPr>
        <p:txBody>
          <a:bodyPr wrap="square" rtlCol="0">
            <a:spAutoFit/>
          </a:bodyPr>
          <a:lstStyle/>
          <a:p>
            <a:pPr>
              <a:lnSpc>
                <a:spcPct val="150000"/>
              </a:lnSpc>
            </a:pPr>
            <a:r>
              <a:rPr lang="en-US" altLang="zh-CN" sz="2800" dirty="0">
                <a:latin typeface="+mj-ea"/>
                <a:ea typeface="+mj-ea"/>
              </a:rPr>
              <a:t>VP</a:t>
            </a:r>
          </a:p>
        </p:txBody>
      </p:sp>
      <p:sp>
        <p:nvSpPr>
          <p:cNvPr id="39" name="文本框 38">
            <a:extLst>
              <a:ext uri="{FF2B5EF4-FFF2-40B4-BE49-F238E27FC236}">
                <a16:creationId xmlns:a16="http://schemas.microsoft.com/office/drawing/2014/main" id="{9F38B4F6-66E4-4885-B75E-07E5ED578B47}"/>
              </a:ext>
            </a:extLst>
          </p:cNvPr>
          <p:cNvSpPr txBox="1"/>
          <p:nvPr/>
        </p:nvSpPr>
        <p:spPr>
          <a:xfrm>
            <a:off x="3991145" y="4027427"/>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V</a:t>
            </a:r>
          </a:p>
        </p:txBody>
      </p:sp>
      <p:sp>
        <p:nvSpPr>
          <p:cNvPr id="40" name="文本框 39">
            <a:extLst>
              <a:ext uri="{FF2B5EF4-FFF2-40B4-BE49-F238E27FC236}">
                <a16:creationId xmlns:a16="http://schemas.microsoft.com/office/drawing/2014/main" id="{663B895A-8D6D-4D67-B17E-33E51ABA996B}"/>
              </a:ext>
            </a:extLst>
          </p:cNvPr>
          <p:cNvSpPr txBox="1"/>
          <p:nvPr/>
        </p:nvSpPr>
        <p:spPr>
          <a:xfrm>
            <a:off x="3912265" y="4824784"/>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saw</a:t>
            </a:r>
          </a:p>
        </p:txBody>
      </p:sp>
      <p:cxnSp>
        <p:nvCxnSpPr>
          <p:cNvPr id="41" name="直接连接符 40">
            <a:extLst>
              <a:ext uri="{FF2B5EF4-FFF2-40B4-BE49-F238E27FC236}">
                <a16:creationId xmlns:a16="http://schemas.microsoft.com/office/drawing/2014/main" id="{52D4EA05-8CFB-473F-8CB7-305004AF29B0}"/>
              </a:ext>
            </a:extLst>
          </p:cNvPr>
          <p:cNvCxnSpPr>
            <a:cxnSpLocks/>
          </p:cNvCxnSpPr>
          <p:nvPr/>
        </p:nvCxnSpPr>
        <p:spPr>
          <a:xfrm>
            <a:off x="4361975" y="3861035"/>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3E3B10D-3A49-4915-8254-6A87AC05480E}"/>
              </a:ext>
            </a:extLst>
          </p:cNvPr>
          <p:cNvCxnSpPr>
            <a:cxnSpLocks/>
          </p:cNvCxnSpPr>
          <p:nvPr/>
        </p:nvCxnSpPr>
        <p:spPr>
          <a:xfrm>
            <a:off x="4361975" y="4658392"/>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0AEBFC9-1170-46F4-8A66-449B4C91FB0B}"/>
              </a:ext>
            </a:extLst>
          </p:cNvPr>
          <p:cNvSpPr txBox="1"/>
          <p:nvPr/>
        </p:nvSpPr>
        <p:spPr>
          <a:xfrm>
            <a:off x="5877696" y="2766071"/>
            <a:ext cx="742222" cy="662554"/>
          </a:xfrm>
          <a:prstGeom prst="rect">
            <a:avLst/>
          </a:prstGeom>
          <a:noFill/>
        </p:spPr>
        <p:txBody>
          <a:bodyPr wrap="square" rtlCol="0">
            <a:spAutoFit/>
          </a:bodyPr>
          <a:lstStyle/>
          <a:p>
            <a:pPr>
              <a:lnSpc>
                <a:spcPct val="150000"/>
              </a:lnSpc>
            </a:pPr>
            <a:r>
              <a:rPr lang="en-US" altLang="zh-CN" sz="2800" dirty="0">
                <a:latin typeface="+mj-ea"/>
                <a:ea typeface="+mj-ea"/>
              </a:rPr>
              <a:t>VP</a:t>
            </a:r>
          </a:p>
        </p:txBody>
      </p:sp>
      <p:sp>
        <p:nvSpPr>
          <p:cNvPr id="44" name="文本框 43">
            <a:extLst>
              <a:ext uri="{FF2B5EF4-FFF2-40B4-BE49-F238E27FC236}">
                <a16:creationId xmlns:a16="http://schemas.microsoft.com/office/drawing/2014/main" id="{0A622A25-E6E0-4E2E-B667-6D0EC6D2C481}"/>
              </a:ext>
            </a:extLst>
          </p:cNvPr>
          <p:cNvSpPr txBox="1"/>
          <p:nvPr/>
        </p:nvSpPr>
        <p:spPr>
          <a:xfrm>
            <a:off x="5240431" y="3563428"/>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V</a:t>
            </a:r>
          </a:p>
        </p:txBody>
      </p:sp>
      <p:sp>
        <p:nvSpPr>
          <p:cNvPr id="45" name="文本框 44">
            <a:extLst>
              <a:ext uri="{FF2B5EF4-FFF2-40B4-BE49-F238E27FC236}">
                <a16:creationId xmlns:a16="http://schemas.microsoft.com/office/drawing/2014/main" id="{7E84AF8A-A375-4A04-BC19-6DD8F254775E}"/>
              </a:ext>
            </a:extLst>
          </p:cNvPr>
          <p:cNvSpPr txBox="1"/>
          <p:nvPr/>
        </p:nvSpPr>
        <p:spPr>
          <a:xfrm>
            <a:off x="5161551" y="5073056"/>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saw</a:t>
            </a:r>
          </a:p>
        </p:txBody>
      </p:sp>
      <p:cxnSp>
        <p:nvCxnSpPr>
          <p:cNvPr id="46" name="直接连接符 45">
            <a:extLst>
              <a:ext uri="{FF2B5EF4-FFF2-40B4-BE49-F238E27FC236}">
                <a16:creationId xmlns:a16="http://schemas.microsoft.com/office/drawing/2014/main" id="{588D1E5D-A744-4757-B1D1-54649A3F0083}"/>
              </a:ext>
            </a:extLst>
          </p:cNvPr>
          <p:cNvCxnSpPr>
            <a:cxnSpLocks/>
          </p:cNvCxnSpPr>
          <p:nvPr/>
        </p:nvCxnSpPr>
        <p:spPr>
          <a:xfrm flipH="1">
            <a:off x="5699826" y="3397036"/>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984E32E-C5B9-4896-82C8-E3583C9FFF39}"/>
              </a:ext>
            </a:extLst>
          </p:cNvPr>
          <p:cNvCxnSpPr>
            <a:cxnSpLocks/>
          </p:cNvCxnSpPr>
          <p:nvPr/>
        </p:nvCxnSpPr>
        <p:spPr>
          <a:xfrm>
            <a:off x="5611261" y="4242518"/>
            <a:ext cx="0" cy="961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5445F7F-B427-491D-B5DF-BC55CF87EFE9}"/>
              </a:ext>
            </a:extLst>
          </p:cNvPr>
          <p:cNvSpPr txBox="1"/>
          <p:nvPr/>
        </p:nvSpPr>
        <p:spPr>
          <a:xfrm>
            <a:off x="6481689" y="3553803"/>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NP</a:t>
            </a:r>
          </a:p>
        </p:txBody>
      </p:sp>
      <p:sp>
        <p:nvSpPr>
          <p:cNvPr id="49" name="文本框 48">
            <a:extLst>
              <a:ext uri="{FF2B5EF4-FFF2-40B4-BE49-F238E27FC236}">
                <a16:creationId xmlns:a16="http://schemas.microsoft.com/office/drawing/2014/main" id="{2F284E40-F126-4297-9898-1B3DB841B809}"/>
              </a:ext>
            </a:extLst>
          </p:cNvPr>
          <p:cNvSpPr txBox="1"/>
          <p:nvPr/>
        </p:nvSpPr>
        <p:spPr>
          <a:xfrm>
            <a:off x="6017905" y="5083728"/>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the</a:t>
            </a:r>
          </a:p>
        </p:txBody>
      </p:sp>
      <p:cxnSp>
        <p:nvCxnSpPr>
          <p:cNvPr id="51" name="直接连接符 50">
            <a:extLst>
              <a:ext uri="{FF2B5EF4-FFF2-40B4-BE49-F238E27FC236}">
                <a16:creationId xmlns:a16="http://schemas.microsoft.com/office/drawing/2014/main" id="{D7ECDD53-6FC2-42E5-A76C-518CC132E4AC}"/>
              </a:ext>
            </a:extLst>
          </p:cNvPr>
          <p:cNvCxnSpPr>
            <a:cxnSpLocks/>
          </p:cNvCxnSpPr>
          <p:nvPr/>
        </p:nvCxnSpPr>
        <p:spPr>
          <a:xfrm flipH="1" flipV="1">
            <a:off x="6408961" y="3395530"/>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3BF0B58-28E2-45DD-B9AE-2ABBAB0C0AC8}"/>
              </a:ext>
            </a:extLst>
          </p:cNvPr>
          <p:cNvCxnSpPr>
            <a:cxnSpLocks/>
          </p:cNvCxnSpPr>
          <p:nvPr/>
        </p:nvCxnSpPr>
        <p:spPr>
          <a:xfrm flipH="1">
            <a:off x="336883" y="5842534"/>
            <a:ext cx="7559129" cy="0"/>
          </a:xfrm>
          <a:prstGeom prst="line">
            <a:avLst/>
          </a:prstGeom>
          <a:ln w="222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D827E7D-D32B-4F16-98CE-833B89DB1573}"/>
              </a:ext>
            </a:extLst>
          </p:cNvPr>
          <p:cNvCxnSpPr>
            <a:cxnSpLocks/>
          </p:cNvCxnSpPr>
          <p:nvPr/>
        </p:nvCxnSpPr>
        <p:spPr>
          <a:xfrm flipH="1">
            <a:off x="6490050" y="4220231"/>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4E67B60-682C-4656-A531-F5D0D39F32E9}"/>
              </a:ext>
            </a:extLst>
          </p:cNvPr>
          <p:cNvCxnSpPr>
            <a:cxnSpLocks/>
          </p:cNvCxnSpPr>
          <p:nvPr/>
        </p:nvCxnSpPr>
        <p:spPr>
          <a:xfrm flipH="1" flipV="1">
            <a:off x="6975066" y="4220230"/>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B6E204D2-C262-4885-B9F9-F280F98DC0CF}"/>
              </a:ext>
            </a:extLst>
          </p:cNvPr>
          <p:cNvSpPr txBox="1"/>
          <p:nvPr/>
        </p:nvSpPr>
        <p:spPr>
          <a:xfrm>
            <a:off x="6915036" y="5083728"/>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city</a:t>
            </a:r>
          </a:p>
        </p:txBody>
      </p:sp>
      <p:sp>
        <p:nvSpPr>
          <p:cNvPr id="58" name="文本框 57">
            <a:extLst>
              <a:ext uri="{FF2B5EF4-FFF2-40B4-BE49-F238E27FC236}">
                <a16:creationId xmlns:a16="http://schemas.microsoft.com/office/drawing/2014/main" id="{EFBA7460-9262-4085-83FC-98230D667871}"/>
              </a:ext>
            </a:extLst>
          </p:cNvPr>
          <p:cNvSpPr txBox="1"/>
          <p:nvPr/>
        </p:nvSpPr>
        <p:spPr>
          <a:xfrm>
            <a:off x="6097069" y="4365225"/>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D</a:t>
            </a:r>
          </a:p>
        </p:txBody>
      </p:sp>
      <p:sp>
        <p:nvSpPr>
          <p:cNvPr id="59" name="文本框 58">
            <a:extLst>
              <a:ext uri="{FF2B5EF4-FFF2-40B4-BE49-F238E27FC236}">
                <a16:creationId xmlns:a16="http://schemas.microsoft.com/office/drawing/2014/main" id="{91E42631-C69A-43D6-A3D5-400A189F00EB}"/>
              </a:ext>
            </a:extLst>
          </p:cNvPr>
          <p:cNvSpPr txBox="1"/>
          <p:nvPr/>
        </p:nvSpPr>
        <p:spPr>
          <a:xfrm>
            <a:off x="6982192" y="4365225"/>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a:t>
            </a:r>
          </a:p>
        </p:txBody>
      </p:sp>
      <p:cxnSp>
        <p:nvCxnSpPr>
          <p:cNvPr id="60" name="直接连接符 59">
            <a:extLst>
              <a:ext uri="{FF2B5EF4-FFF2-40B4-BE49-F238E27FC236}">
                <a16:creationId xmlns:a16="http://schemas.microsoft.com/office/drawing/2014/main" id="{AC79A7DF-4D43-408A-A160-FDBB5D8C7A6A}"/>
              </a:ext>
            </a:extLst>
          </p:cNvPr>
          <p:cNvCxnSpPr>
            <a:cxnSpLocks/>
          </p:cNvCxnSpPr>
          <p:nvPr/>
        </p:nvCxnSpPr>
        <p:spPr>
          <a:xfrm>
            <a:off x="6431410" y="4925914"/>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FAEAB53-5499-4D75-A5A7-040CF027E3E5}"/>
              </a:ext>
            </a:extLst>
          </p:cNvPr>
          <p:cNvCxnSpPr>
            <a:cxnSpLocks/>
          </p:cNvCxnSpPr>
          <p:nvPr/>
        </p:nvCxnSpPr>
        <p:spPr>
          <a:xfrm>
            <a:off x="7364884" y="4917336"/>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3759253-CEC4-4F6F-A496-D5A29003D071}"/>
              </a:ext>
            </a:extLst>
          </p:cNvPr>
          <p:cNvCxnSpPr>
            <a:cxnSpLocks/>
          </p:cNvCxnSpPr>
          <p:nvPr/>
        </p:nvCxnSpPr>
        <p:spPr>
          <a:xfrm>
            <a:off x="7969719" y="1356115"/>
            <a:ext cx="0" cy="5354130"/>
          </a:xfrm>
          <a:prstGeom prst="line">
            <a:avLst/>
          </a:prstGeom>
          <a:ln w="222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41FD72E6-71EB-448E-90CD-E6DBE646549A}"/>
              </a:ext>
            </a:extLst>
          </p:cNvPr>
          <p:cNvSpPr txBox="1"/>
          <p:nvPr/>
        </p:nvSpPr>
        <p:spPr>
          <a:xfrm>
            <a:off x="8267310" y="1901489"/>
            <a:ext cx="3300664" cy="743986"/>
          </a:xfrm>
          <a:prstGeom prst="rect">
            <a:avLst/>
          </a:prstGeom>
          <a:noFill/>
        </p:spPr>
        <p:txBody>
          <a:bodyPr wrap="square" rtlCol="0">
            <a:spAutoFit/>
          </a:bodyPr>
          <a:lstStyle/>
          <a:p>
            <a:pPr algn="ctr">
              <a:lnSpc>
                <a:spcPct val="150000"/>
              </a:lnSpc>
            </a:pPr>
            <a:r>
              <a:rPr lang="en-US" altLang="zh-CN" sz="3200" b="1">
                <a:solidFill>
                  <a:srgbClr val="C00000"/>
                </a:solidFill>
                <a:latin typeface="+mj-ea"/>
                <a:ea typeface="+mj-ea"/>
              </a:rPr>
              <a:t>S</a:t>
            </a:r>
            <a:r>
              <a:rPr lang="en-US" altLang="zh-CN" sz="3200" dirty="0">
                <a:latin typeface="+mj-ea"/>
                <a:ea typeface="+mj-ea"/>
              </a:rPr>
              <a:t> → NP  VP</a:t>
            </a:r>
          </a:p>
        </p:txBody>
      </p:sp>
      <p:sp>
        <p:nvSpPr>
          <p:cNvPr id="66" name="文本框 65">
            <a:extLst>
              <a:ext uri="{FF2B5EF4-FFF2-40B4-BE49-F238E27FC236}">
                <a16:creationId xmlns:a16="http://schemas.microsoft.com/office/drawing/2014/main" id="{00C68AED-B479-46BE-8408-20D579738062}"/>
              </a:ext>
            </a:extLst>
          </p:cNvPr>
          <p:cNvSpPr txBox="1"/>
          <p:nvPr/>
        </p:nvSpPr>
        <p:spPr>
          <a:xfrm>
            <a:off x="10084868" y="3434004"/>
            <a:ext cx="742222" cy="662554"/>
          </a:xfrm>
          <a:prstGeom prst="rect">
            <a:avLst/>
          </a:prstGeom>
          <a:noFill/>
        </p:spPr>
        <p:txBody>
          <a:bodyPr wrap="square" rtlCol="0">
            <a:spAutoFit/>
          </a:bodyPr>
          <a:lstStyle/>
          <a:p>
            <a:pPr>
              <a:lnSpc>
                <a:spcPct val="150000"/>
              </a:lnSpc>
            </a:pPr>
            <a:r>
              <a:rPr lang="en-US" altLang="zh-CN" sz="2800" dirty="0">
                <a:latin typeface="+mj-ea"/>
                <a:ea typeface="+mj-ea"/>
              </a:rPr>
              <a:t>VP</a:t>
            </a:r>
          </a:p>
        </p:txBody>
      </p:sp>
      <p:sp>
        <p:nvSpPr>
          <p:cNvPr id="67" name="文本框 66">
            <a:extLst>
              <a:ext uri="{FF2B5EF4-FFF2-40B4-BE49-F238E27FC236}">
                <a16:creationId xmlns:a16="http://schemas.microsoft.com/office/drawing/2014/main" id="{B4C74724-1497-4560-A1FF-44EBF888314A}"/>
              </a:ext>
            </a:extLst>
          </p:cNvPr>
          <p:cNvSpPr txBox="1"/>
          <p:nvPr/>
        </p:nvSpPr>
        <p:spPr>
          <a:xfrm>
            <a:off x="9447603" y="4231361"/>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V</a:t>
            </a:r>
          </a:p>
        </p:txBody>
      </p:sp>
      <p:sp>
        <p:nvSpPr>
          <p:cNvPr id="68" name="文本框 67">
            <a:extLst>
              <a:ext uri="{FF2B5EF4-FFF2-40B4-BE49-F238E27FC236}">
                <a16:creationId xmlns:a16="http://schemas.microsoft.com/office/drawing/2014/main" id="{99199906-A966-493C-BC76-E74ABBA846F9}"/>
              </a:ext>
            </a:extLst>
          </p:cNvPr>
          <p:cNvSpPr txBox="1"/>
          <p:nvPr/>
        </p:nvSpPr>
        <p:spPr>
          <a:xfrm>
            <a:off x="9368723" y="5740989"/>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saw</a:t>
            </a:r>
          </a:p>
        </p:txBody>
      </p:sp>
      <p:cxnSp>
        <p:nvCxnSpPr>
          <p:cNvPr id="69" name="直接连接符 68">
            <a:extLst>
              <a:ext uri="{FF2B5EF4-FFF2-40B4-BE49-F238E27FC236}">
                <a16:creationId xmlns:a16="http://schemas.microsoft.com/office/drawing/2014/main" id="{E7AF6A11-4F40-4656-96DF-BEEA33E54B8C}"/>
              </a:ext>
            </a:extLst>
          </p:cNvPr>
          <p:cNvCxnSpPr>
            <a:cxnSpLocks/>
          </p:cNvCxnSpPr>
          <p:nvPr/>
        </p:nvCxnSpPr>
        <p:spPr>
          <a:xfrm flipH="1">
            <a:off x="9906998" y="4064969"/>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EBBB790-DC81-471E-B8F2-FB2E02A22C75}"/>
              </a:ext>
            </a:extLst>
          </p:cNvPr>
          <p:cNvCxnSpPr>
            <a:cxnSpLocks/>
          </p:cNvCxnSpPr>
          <p:nvPr/>
        </p:nvCxnSpPr>
        <p:spPr>
          <a:xfrm>
            <a:off x="9818433" y="4910451"/>
            <a:ext cx="0" cy="9612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EF1216B3-213F-489B-BB21-874DD2B27B24}"/>
              </a:ext>
            </a:extLst>
          </p:cNvPr>
          <p:cNvSpPr txBox="1"/>
          <p:nvPr/>
        </p:nvSpPr>
        <p:spPr>
          <a:xfrm>
            <a:off x="10688861" y="4221736"/>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NP</a:t>
            </a:r>
          </a:p>
        </p:txBody>
      </p:sp>
      <p:sp>
        <p:nvSpPr>
          <p:cNvPr id="72" name="文本框 71">
            <a:extLst>
              <a:ext uri="{FF2B5EF4-FFF2-40B4-BE49-F238E27FC236}">
                <a16:creationId xmlns:a16="http://schemas.microsoft.com/office/drawing/2014/main" id="{8FC1E42F-6E29-408D-9EE0-92784EF00581}"/>
              </a:ext>
            </a:extLst>
          </p:cNvPr>
          <p:cNvSpPr txBox="1"/>
          <p:nvPr/>
        </p:nvSpPr>
        <p:spPr>
          <a:xfrm>
            <a:off x="10225077" y="5751661"/>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the</a:t>
            </a:r>
          </a:p>
        </p:txBody>
      </p:sp>
      <p:cxnSp>
        <p:nvCxnSpPr>
          <p:cNvPr id="73" name="直接连接符 72">
            <a:extLst>
              <a:ext uri="{FF2B5EF4-FFF2-40B4-BE49-F238E27FC236}">
                <a16:creationId xmlns:a16="http://schemas.microsoft.com/office/drawing/2014/main" id="{0008FBCB-F31F-4955-9550-4EFCB4515A88}"/>
              </a:ext>
            </a:extLst>
          </p:cNvPr>
          <p:cNvCxnSpPr>
            <a:cxnSpLocks/>
          </p:cNvCxnSpPr>
          <p:nvPr/>
        </p:nvCxnSpPr>
        <p:spPr>
          <a:xfrm flipH="1" flipV="1">
            <a:off x="10616133" y="4063463"/>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D6C4C95-CEE3-4D2C-8965-F8AB9610994B}"/>
              </a:ext>
            </a:extLst>
          </p:cNvPr>
          <p:cNvCxnSpPr>
            <a:cxnSpLocks/>
          </p:cNvCxnSpPr>
          <p:nvPr/>
        </p:nvCxnSpPr>
        <p:spPr>
          <a:xfrm flipH="1">
            <a:off x="10697222" y="4888164"/>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D74EE184-4956-49D5-BFFA-7FA4465A7C8E}"/>
              </a:ext>
            </a:extLst>
          </p:cNvPr>
          <p:cNvCxnSpPr>
            <a:cxnSpLocks/>
          </p:cNvCxnSpPr>
          <p:nvPr/>
        </p:nvCxnSpPr>
        <p:spPr>
          <a:xfrm flipH="1" flipV="1">
            <a:off x="11182238" y="4888163"/>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9024B6CE-8537-41F5-B064-481F1A5F8178}"/>
              </a:ext>
            </a:extLst>
          </p:cNvPr>
          <p:cNvSpPr txBox="1"/>
          <p:nvPr/>
        </p:nvSpPr>
        <p:spPr>
          <a:xfrm>
            <a:off x="11122208" y="5751661"/>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city</a:t>
            </a:r>
          </a:p>
        </p:txBody>
      </p:sp>
      <p:sp>
        <p:nvSpPr>
          <p:cNvPr id="77" name="文本框 76">
            <a:extLst>
              <a:ext uri="{FF2B5EF4-FFF2-40B4-BE49-F238E27FC236}">
                <a16:creationId xmlns:a16="http://schemas.microsoft.com/office/drawing/2014/main" id="{03B85A1C-C21C-41FF-8AB1-E62CC7F5CDBC}"/>
              </a:ext>
            </a:extLst>
          </p:cNvPr>
          <p:cNvSpPr txBox="1"/>
          <p:nvPr/>
        </p:nvSpPr>
        <p:spPr>
          <a:xfrm>
            <a:off x="10304241" y="5033158"/>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D</a:t>
            </a:r>
          </a:p>
        </p:txBody>
      </p:sp>
      <p:sp>
        <p:nvSpPr>
          <p:cNvPr id="78" name="文本框 77">
            <a:extLst>
              <a:ext uri="{FF2B5EF4-FFF2-40B4-BE49-F238E27FC236}">
                <a16:creationId xmlns:a16="http://schemas.microsoft.com/office/drawing/2014/main" id="{D1E5D983-6DF5-4196-9153-1EDAF5212F3E}"/>
              </a:ext>
            </a:extLst>
          </p:cNvPr>
          <p:cNvSpPr txBox="1"/>
          <p:nvPr/>
        </p:nvSpPr>
        <p:spPr>
          <a:xfrm>
            <a:off x="11189364" y="5033158"/>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a:t>
            </a:r>
          </a:p>
        </p:txBody>
      </p:sp>
      <p:cxnSp>
        <p:nvCxnSpPr>
          <p:cNvPr id="79" name="直接连接符 78">
            <a:extLst>
              <a:ext uri="{FF2B5EF4-FFF2-40B4-BE49-F238E27FC236}">
                <a16:creationId xmlns:a16="http://schemas.microsoft.com/office/drawing/2014/main" id="{8ECC9B5C-2AB5-4E9C-9A18-F5D1F637FDD8}"/>
              </a:ext>
            </a:extLst>
          </p:cNvPr>
          <p:cNvCxnSpPr>
            <a:cxnSpLocks/>
          </p:cNvCxnSpPr>
          <p:nvPr/>
        </p:nvCxnSpPr>
        <p:spPr>
          <a:xfrm>
            <a:off x="10638582" y="5593847"/>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CFA6A37-E320-44BA-B812-9D343D584CF5}"/>
              </a:ext>
            </a:extLst>
          </p:cNvPr>
          <p:cNvCxnSpPr>
            <a:cxnSpLocks/>
          </p:cNvCxnSpPr>
          <p:nvPr/>
        </p:nvCxnSpPr>
        <p:spPr>
          <a:xfrm>
            <a:off x="11572056" y="5585269"/>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BDBE0877-B051-43C7-A082-1D729BC5D8DB}"/>
              </a:ext>
            </a:extLst>
          </p:cNvPr>
          <p:cNvSpPr txBox="1"/>
          <p:nvPr/>
        </p:nvSpPr>
        <p:spPr>
          <a:xfrm>
            <a:off x="9336334" y="2682432"/>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S</a:t>
            </a:r>
          </a:p>
        </p:txBody>
      </p:sp>
      <p:cxnSp>
        <p:nvCxnSpPr>
          <p:cNvPr id="85" name="直接连接符 84">
            <a:extLst>
              <a:ext uri="{FF2B5EF4-FFF2-40B4-BE49-F238E27FC236}">
                <a16:creationId xmlns:a16="http://schemas.microsoft.com/office/drawing/2014/main" id="{243EA75B-3199-44F0-9FC3-46DA3371E9A4}"/>
              </a:ext>
            </a:extLst>
          </p:cNvPr>
          <p:cNvCxnSpPr>
            <a:cxnSpLocks/>
          </p:cNvCxnSpPr>
          <p:nvPr/>
        </p:nvCxnSpPr>
        <p:spPr>
          <a:xfrm flipH="1" flipV="1">
            <a:off x="9874961" y="3263799"/>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D645640-EAC1-4DA6-805B-6751825A6110}"/>
              </a:ext>
            </a:extLst>
          </p:cNvPr>
          <p:cNvCxnSpPr>
            <a:cxnSpLocks/>
          </p:cNvCxnSpPr>
          <p:nvPr/>
        </p:nvCxnSpPr>
        <p:spPr>
          <a:xfrm flipH="1">
            <a:off x="9193294" y="3262233"/>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04575B49-EE2B-48FA-9590-4A602B6B65D3}"/>
              </a:ext>
            </a:extLst>
          </p:cNvPr>
          <p:cNvSpPr txBox="1"/>
          <p:nvPr/>
        </p:nvSpPr>
        <p:spPr>
          <a:xfrm>
            <a:off x="8690619" y="3460066"/>
            <a:ext cx="742222" cy="662554"/>
          </a:xfrm>
          <a:prstGeom prst="rect">
            <a:avLst/>
          </a:prstGeom>
          <a:noFill/>
        </p:spPr>
        <p:txBody>
          <a:bodyPr wrap="square" rtlCol="0">
            <a:spAutoFit/>
          </a:bodyPr>
          <a:lstStyle/>
          <a:p>
            <a:pPr>
              <a:lnSpc>
                <a:spcPct val="150000"/>
              </a:lnSpc>
            </a:pPr>
            <a:r>
              <a:rPr lang="en-US" altLang="zh-CN" sz="2800" dirty="0">
                <a:latin typeface="+mj-ea"/>
                <a:ea typeface="+mj-ea"/>
              </a:rPr>
              <a:t>NP</a:t>
            </a:r>
          </a:p>
        </p:txBody>
      </p:sp>
      <p:sp>
        <p:nvSpPr>
          <p:cNvPr id="88" name="文本框 87">
            <a:extLst>
              <a:ext uri="{FF2B5EF4-FFF2-40B4-BE49-F238E27FC236}">
                <a16:creationId xmlns:a16="http://schemas.microsoft.com/office/drawing/2014/main" id="{0DA6EA0E-0736-4A59-87AB-F357D13B731F}"/>
              </a:ext>
            </a:extLst>
          </p:cNvPr>
          <p:cNvSpPr txBox="1"/>
          <p:nvPr/>
        </p:nvSpPr>
        <p:spPr>
          <a:xfrm>
            <a:off x="8650122" y="4911940"/>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a:t>
            </a:r>
          </a:p>
        </p:txBody>
      </p:sp>
      <p:sp>
        <p:nvSpPr>
          <p:cNvPr id="89" name="文本框 88">
            <a:extLst>
              <a:ext uri="{FF2B5EF4-FFF2-40B4-BE49-F238E27FC236}">
                <a16:creationId xmlns:a16="http://schemas.microsoft.com/office/drawing/2014/main" id="{59840620-2AEF-430B-B94A-B78BE460541B}"/>
              </a:ext>
            </a:extLst>
          </p:cNvPr>
          <p:cNvSpPr txBox="1"/>
          <p:nvPr/>
        </p:nvSpPr>
        <p:spPr>
          <a:xfrm>
            <a:off x="8571242" y="5738171"/>
            <a:ext cx="980976" cy="662554"/>
          </a:xfrm>
          <a:prstGeom prst="rect">
            <a:avLst/>
          </a:prstGeom>
          <a:noFill/>
        </p:spPr>
        <p:txBody>
          <a:bodyPr wrap="square" rtlCol="0">
            <a:spAutoFit/>
          </a:bodyPr>
          <a:lstStyle/>
          <a:p>
            <a:pPr algn="ctr">
              <a:lnSpc>
                <a:spcPct val="150000"/>
              </a:lnSpc>
            </a:pPr>
            <a:r>
              <a:rPr lang="en-US" altLang="zh-CN" sz="2800" dirty="0">
                <a:latin typeface="+mj-ea"/>
                <a:ea typeface="+mj-ea"/>
              </a:rPr>
              <a:t>she</a:t>
            </a:r>
          </a:p>
        </p:txBody>
      </p:sp>
      <p:cxnSp>
        <p:nvCxnSpPr>
          <p:cNvPr id="90" name="直接连接符 89">
            <a:extLst>
              <a:ext uri="{FF2B5EF4-FFF2-40B4-BE49-F238E27FC236}">
                <a16:creationId xmlns:a16="http://schemas.microsoft.com/office/drawing/2014/main" id="{49F2F0F0-5B3C-4C0A-B814-AA42C1E78742}"/>
              </a:ext>
            </a:extLst>
          </p:cNvPr>
          <p:cNvCxnSpPr>
            <a:cxnSpLocks/>
          </p:cNvCxnSpPr>
          <p:nvPr/>
        </p:nvCxnSpPr>
        <p:spPr>
          <a:xfrm>
            <a:off x="9020952" y="4148781"/>
            <a:ext cx="281" cy="8209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065B87F-DDC8-4CF2-B355-1E19774989F0}"/>
              </a:ext>
            </a:extLst>
          </p:cNvPr>
          <p:cNvCxnSpPr>
            <a:cxnSpLocks/>
          </p:cNvCxnSpPr>
          <p:nvPr/>
        </p:nvCxnSpPr>
        <p:spPr>
          <a:xfrm>
            <a:off x="9020952" y="5542905"/>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标题 1">
            <a:extLst>
              <a:ext uri="{FF2B5EF4-FFF2-40B4-BE49-F238E27FC236}">
                <a16:creationId xmlns:a16="http://schemas.microsoft.com/office/drawing/2014/main" id="{95B9C2AC-4073-4004-8477-AD444F81A32F}"/>
              </a:ext>
            </a:extLst>
          </p:cNvPr>
          <p:cNvSpPr>
            <a:spLocks noGrp="1"/>
          </p:cNvSpPr>
          <p:nvPr>
            <p:ph type="title"/>
          </p:nvPr>
        </p:nvSpPr>
        <p:spPr>
          <a:xfrm>
            <a:off x="838199" y="365125"/>
            <a:ext cx="10688483" cy="682237"/>
          </a:xfrm>
        </p:spPr>
        <p:txBody>
          <a:bodyPr>
            <a:normAutofit/>
          </a:bodyPr>
          <a:lstStyle/>
          <a:p>
            <a:r>
              <a:rPr lang="zh-CN" altLang="en-US" dirty="0"/>
              <a:t>上下文无关的文法</a:t>
            </a:r>
            <a:r>
              <a:rPr lang="zh-CN" altLang="en-US" sz="3200" dirty="0"/>
              <a:t>（</a:t>
            </a:r>
            <a:r>
              <a:rPr lang="en-US" altLang="zh-CN" sz="3200" dirty="0"/>
              <a:t>Context-Free Grammar</a:t>
            </a:r>
            <a:r>
              <a:rPr lang="zh-CN" altLang="en-US" sz="3200" dirty="0"/>
              <a:t>）</a:t>
            </a:r>
            <a:endParaRPr lang="zh-CN" altLang="en-US" dirty="0"/>
          </a:p>
        </p:txBody>
      </p:sp>
      <p:sp>
        <p:nvSpPr>
          <p:cNvPr id="3" name="TextBox 2">
            <a:extLst>
              <a:ext uri="{FF2B5EF4-FFF2-40B4-BE49-F238E27FC236}">
                <a16:creationId xmlns:a16="http://schemas.microsoft.com/office/drawing/2014/main" id="{1E7A0B96-2F54-781C-80A8-41E7CA15D985}"/>
              </a:ext>
            </a:extLst>
          </p:cNvPr>
          <p:cNvSpPr txBox="1"/>
          <p:nvPr/>
        </p:nvSpPr>
        <p:spPr>
          <a:xfrm>
            <a:off x="5829320" y="907407"/>
            <a:ext cx="7014027" cy="369332"/>
          </a:xfrm>
          <a:prstGeom prst="rect">
            <a:avLst/>
          </a:prstGeom>
          <a:noFill/>
        </p:spPr>
        <p:txBody>
          <a:bodyPr wrap="square">
            <a:spAutoFit/>
          </a:bodyPr>
          <a:lstStyle/>
          <a:p>
            <a:r>
              <a:rPr lang="zh-CN" altLang="en-US" b="1"/>
              <a:t>“上下文无关”意味着任一规则都可以在任何上下文中使用</a:t>
            </a:r>
            <a:endParaRPr lang="en-US"/>
          </a:p>
        </p:txBody>
      </p:sp>
    </p:spTree>
    <p:extLst>
      <p:ext uri="{BB962C8B-B14F-4D97-AF65-F5344CB8AC3E}">
        <p14:creationId xmlns:p14="http://schemas.microsoft.com/office/powerpoint/2010/main" val="802490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5F838F-FFA4-4539-A89A-514BC72E841E}"/>
              </a:ext>
            </a:extLst>
          </p:cNvPr>
          <p:cNvSpPr txBox="1">
            <a:spLocks/>
          </p:cNvSpPr>
          <p:nvPr/>
        </p:nvSpPr>
        <p:spPr>
          <a:xfrm>
            <a:off x="941891" y="1216789"/>
            <a:ext cx="10688483" cy="55425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spcBef>
                <a:spcPts val="1800"/>
              </a:spcBef>
              <a:buNone/>
            </a:pPr>
            <a:r>
              <a:rPr lang="zh-CN" altLang="en-US" sz="3000" dirty="0"/>
              <a:t>概率上下文无关的文法</a:t>
            </a:r>
            <a:r>
              <a:rPr lang="zh-CN" altLang="en-US" dirty="0"/>
              <a:t>（</a:t>
            </a:r>
            <a:r>
              <a:rPr lang="en-US" altLang="zh-CN" dirty="0"/>
              <a:t>Probabilistic Context-Free Grammar</a:t>
            </a:r>
            <a:r>
              <a:rPr lang="zh-CN" altLang="en-US" dirty="0"/>
              <a:t>）</a:t>
            </a:r>
            <a:endParaRPr lang="en-US" altLang="zh-CN" sz="3000" dirty="0"/>
          </a:p>
        </p:txBody>
      </p:sp>
      <p:sp>
        <p:nvSpPr>
          <p:cNvPr id="7" name="标题 1">
            <a:extLst>
              <a:ext uri="{FF2B5EF4-FFF2-40B4-BE49-F238E27FC236}">
                <a16:creationId xmlns:a16="http://schemas.microsoft.com/office/drawing/2014/main" id="{75F871C2-443C-4AE3-9AA5-A613D0295647}"/>
              </a:ext>
            </a:extLst>
          </p:cNvPr>
          <p:cNvSpPr>
            <a:spLocks noGrp="1"/>
          </p:cNvSpPr>
          <p:nvPr>
            <p:ph type="title"/>
          </p:nvPr>
        </p:nvSpPr>
        <p:spPr>
          <a:xfrm>
            <a:off x="838199" y="365125"/>
            <a:ext cx="10688483" cy="682237"/>
          </a:xfrm>
        </p:spPr>
        <p:txBody>
          <a:bodyPr>
            <a:normAutofit/>
          </a:bodyPr>
          <a:lstStyle/>
          <a:p>
            <a:r>
              <a:rPr lang="zh-CN" altLang="en-US" dirty="0"/>
              <a:t>上下文无关的文法</a:t>
            </a:r>
            <a:r>
              <a:rPr lang="zh-CN" altLang="en-US" sz="3200" dirty="0"/>
              <a:t>（</a:t>
            </a:r>
            <a:r>
              <a:rPr lang="en-US" altLang="zh-CN" sz="3200" dirty="0"/>
              <a:t>Context-Free Grammar</a:t>
            </a:r>
            <a:r>
              <a:rPr lang="zh-CN" altLang="en-US" sz="3200" dirty="0"/>
              <a:t>）</a:t>
            </a:r>
            <a:endParaRPr lang="zh-CN" altLang="en-US" dirty="0"/>
          </a:p>
        </p:txBody>
      </p:sp>
      <p:pic>
        <p:nvPicPr>
          <p:cNvPr id="6" name="图片 5">
            <a:extLst>
              <a:ext uri="{FF2B5EF4-FFF2-40B4-BE49-F238E27FC236}">
                <a16:creationId xmlns:a16="http://schemas.microsoft.com/office/drawing/2014/main" id="{04CCBF6B-3877-4F62-9A68-46573C15C64F}"/>
              </a:ext>
            </a:extLst>
          </p:cNvPr>
          <p:cNvPicPr>
            <a:picLocks noChangeAspect="1"/>
          </p:cNvPicPr>
          <p:nvPr/>
        </p:nvPicPr>
        <p:blipFill>
          <a:blip r:embed="rId3"/>
          <a:stretch>
            <a:fillRect/>
          </a:stretch>
        </p:blipFill>
        <p:spPr>
          <a:xfrm>
            <a:off x="780448" y="1838767"/>
            <a:ext cx="4311440" cy="4895570"/>
          </a:xfrm>
          <a:prstGeom prst="rect">
            <a:avLst/>
          </a:prstGeom>
        </p:spPr>
      </p:pic>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6DC19CA-8708-42BA-BE85-3F5BA19C1896}"/>
                  </a:ext>
                </a:extLst>
              </p:cNvPr>
              <p:cNvSpPr>
                <a:spLocks noGrp="1"/>
              </p:cNvSpPr>
              <p:nvPr>
                <p:ph idx="1"/>
              </p:nvPr>
            </p:nvSpPr>
            <p:spPr>
              <a:xfrm>
                <a:off x="5722589" y="2029188"/>
                <a:ext cx="6222361" cy="2542812"/>
              </a:xfrm>
            </p:spPr>
            <p:txBody>
              <a:bodyPr>
                <a:normAutofit fontScale="92500" lnSpcReduction="10000"/>
              </a:bodyPr>
              <a:lstStyle/>
              <a:p>
                <a:pPr marL="0" indent="0">
                  <a:buNone/>
                </a:pP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ℰ</m:t>
                        </m:r>
                      </m:e>
                      <m:sub>
                        <m:r>
                          <a:rPr lang="en-US" altLang="zh-CN" b="0" i="1" smtClean="0">
                            <a:latin typeface="Cambria Math" panose="02040503050406030204" pitchFamily="18" charset="0"/>
                          </a:rPr>
                          <m:t>0</m:t>
                        </m:r>
                      </m:sub>
                    </m:sSub>
                  </m:oMath>
                </a14:m>
                <a:r>
                  <a:rPr lang="zh-CN" altLang="en-US" dirty="0"/>
                  <a:t>的文法</a:t>
                </a:r>
                <a:r>
                  <a:rPr lang="en-US" altLang="zh-CN" sz="2200" dirty="0">
                    <a:solidFill>
                      <a:srgbClr val="C00000"/>
                    </a:solidFill>
                  </a:rPr>
                  <a:t>(</a:t>
                </a:r>
                <a:r>
                  <a:rPr lang="zh-CN" altLang="en-US" sz="2200" dirty="0">
                    <a:solidFill>
                      <a:srgbClr val="C00000"/>
                    </a:solidFill>
                  </a:rPr>
                  <a:t>每个规则有个示例短语</a:t>
                </a:r>
                <a:r>
                  <a:rPr lang="en-US" altLang="zh-CN" sz="2200" dirty="0">
                    <a:solidFill>
                      <a:srgbClr val="C00000"/>
                    </a:solidFill>
                  </a:rPr>
                  <a:t>)</a:t>
                </a:r>
              </a:p>
              <a:p>
                <a:pPr marL="0" indent="0">
                  <a:buNone/>
                </a:pPr>
                <a:endParaRPr lang="en-US" altLang="zh-CN" dirty="0"/>
              </a:p>
              <a:p>
                <a:pPr>
                  <a:lnSpc>
                    <a:spcPct val="120000"/>
                  </a:lnSpc>
                </a:pPr>
                <a:r>
                  <a:rPr lang="zh-CN" altLang="en-US" dirty="0"/>
                  <a:t>句法范畴（</a:t>
                </a:r>
                <a:r>
                  <a:rPr lang="en-US" altLang="zh-CN" dirty="0"/>
                  <a:t>syntactic category</a:t>
                </a:r>
                <a:r>
                  <a:rPr lang="zh-CN" altLang="en-US" dirty="0"/>
                  <a:t>）：</a:t>
                </a:r>
                <a:r>
                  <a:rPr lang="zh-CN" altLang="en-US" sz="2400" dirty="0"/>
                  <a:t>句子（</a:t>
                </a:r>
                <a:r>
                  <a:rPr lang="en-US" altLang="zh-CN" sz="2400" dirty="0"/>
                  <a:t>S</a:t>
                </a:r>
                <a:r>
                  <a:rPr lang="zh-CN" altLang="en-US" sz="2400" dirty="0"/>
                  <a:t>）、名词短语（</a:t>
                </a:r>
                <a:r>
                  <a:rPr lang="en-US" altLang="zh-CN" sz="2400" dirty="0"/>
                  <a:t>NP</a:t>
                </a:r>
                <a:r>
                  <a:rPr lang="zh-CN" altLang="en-US" sz="2400" dirty="0"/>
                  <a:t>）、动词短语（</a:t>
                </a:r>
                <a:r>
                  <a:rPr lang="en-US" altLang="zh-CN" sz="2400" dirty="0"/>
                  <a:t>VP</a:t>
                </a:r>
                <a:r>
                  <a:rPr lang="zh-CN" altLang="en-US" sz="2400" dirty="0"/>
                  <a:t>）、形容词列表（</a:t>
                </a:r>
                <a:r>
                  <a:rPr lang="en-US" altLang="zh-CN" sz="2400" dirty="0" err="1"/>
                  <a:t>Adjs</a:t>
                </a:r>
                <a:r>
                  <a:rPr lang="zh-CN" altLang="en-US" sz="2400" dirty="0"/>
                  <a:t>）、介词短语（</a:t>
                </a:r>
                <a:r>
                  <a:rPr lang="en-US" altLang="zh-CN" sz="2400" dirty="0"/>
                  <a:t>PP</a:t>
                </a:r>
                <a:r>
                  <a:rPr lang="zh-CN" altLang="en-US" sz="2400" dirty="0"/>
                  <a:t>）和关系从句（</a:t>
                </a:r>
                <a:r>
                  <a:rPr lang="en-US" altLang="zh-CN" sz="2400" dirty="0" err="1"/>
                  <a:t>RelClause</a:t>
                </a:r>
                <a:r>
                  <a:rPr lang="zh-CN" altLang="en-US" sz="2400" dirty="0"/>
                  <a:t>）</a:t>
                </a:r>
              </a:p>
            </p:txBody>
          </p:sp>
        </mc:Choice>
        <mc:Fallback xmlns="">
          <p:sp>
            <p:nvSpPr>
              <p:cNvPr id="9" name="内容占位符 2">
                <a:extLst>
                  <a:ext uri="{FF2B5EF4-FFF2-40B4-BE49-F238E27FC236}">
                    <a16:creationId xmlns:a16="http://schemas.microsoft.com/office/drawing/2014/main" id="{96DC19CA-8708-42BA-BE85-3F5BA19C1896}"/>
                  </a:ext>
                </a:extLst>
              </p:cNvPr>
              <p:cNvSpPr>
                <a:spLocks noGrp="1" noRot="1" noChangeAspect="1" noMove="1" noResize="1" noEditPoints="1" noAdjustHandles="1" noChangeArrowheads="1" noChangeShapeType="1" noTextEdit="1"/>
              </p:cNvSpPr>
              <p:nvPr>
                <p:ph idx="1"/>
              </p:nvPr>
            </p:nvSpPr>
            <p:spPr>
              <a:xfrm>
                <a:off x="5722589" y="2029188"/>
                <a:ext cx="6222361" cy="2542812"/>
              </a:xfrm>
              <a:blipFill>
                <a:blip r:embed="rId4"/>
                <a:stretch>
                  <a:fillRect l="-1426" t="-4975" b="-2985"/>
                </a:stretch>
              </a:blipFill>
            </p:spPr>
            <p:txBody>
              <a:bodyPr/>
              <a:lstStyle/>
              <a:p>
                <a:r>
                  <a:rPr lang="en-US">
                    <a:noFill/>
                  </a:rPr>
                  <a:t> </a:t>
                </a:r>
              </a:p>
            </p:txBody>
          </p:sp>
        </mc:Fallback>
      </mc:AlternateContent>
      <p:pic>
        <p:nvPicPr>
          <p:cNvPr id="10" name="图片 9">
            <a:extLst>
              <a:ext uri="{FF2B5EF4-FFF2-40B4-BE49-F238E27FC236}">
                <a16:creationId xmlns:a16="http://schemas.microsoft.com/office/drawing/2014/main" id="{38D3D9A4-E6C6-48B1-8EEC-C939873C2F78}"/>
              </a:ext>
            </a:extLst>
          </p:cNvPr>
          <p:cNvPicPr>
            <a:picLocks noChangeAspect="1"/>
          </p:cNvPicPr>
          <p:nvPr/>
        </p:nvPicPr>
        <p:blipFill rotWithShape="1">
          <a:blip r:embed="rId3"/>
          <a:srcRect l="5208" t="80800" r="20056" b="8387"/>
          <a:stretch/>
        </p:blipFill>
        <p:spPr>
          <a:xfrm>
            <a:off x="5859225" y="5062888"/>
            <a:ext cx="5800024" cy="952902"/>
          </a:xfrm>
          <a:prstGeom prst="rect">
            <a:avLst/>
          </a:prstGeom>
          <a:ln w="28575">
            <a:solidFill>
              <a:schemeClr val="tx1">
                <a:lumMod val="50000"/>
                <a:lumOff val="50000"/>
              </a:schemeClr>
            </a:solidFill>
          </a:ln>
        </p:spPr>
      </p:pic>
      <p:sp>
        <p:nvSpPr>
          <p:cNvPr id="8" name="矩形 7">
            <a:extLst>
              <a:ext uri="{FF2B5EF4-FFF2-40B4-BE49-F238E27FC236}">
                <a16:creationId xmlns:a16="http://schemas.microsoft.com/office/drawing/2014/main" id="{2E92A96D-3226-4EA9-B364-32EA37B77511}"/>
              </a:ext>
            </a:extLst>
          </p:cNvPr>
          <p:cNvSpPr/>
          <p:nvPr/>
        </p:nvSpPr>
        <p:spPr>
          <a:xfrm>
            <a:off x="895949" y="5775158"/>
            <a:ext cx="3416167" cy="55826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1F64174-F7C7-4BD1-A323-C2CBAF174525}"/>
              </a:ext>
            </a:extLst>
          </p:cNvPr>
          <p:cNvCxnSpPr>
            <a:stCxn id="8" idx="3"/>
            <a:endCxn id="10" idx="1"/>
          </p:cNvCxnSpPr>
          <p:nvPr/>
        </p:nvCxnSpPr>
        <p:spPr>
          <a:xfrm flipV="1">
            <a:off x="4312116" y="5539339"/>
            <a:ext cx="1547109" cy="5149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827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B5F838F-FFA4-4539-A89A-514BC72E841E}"/>
              </a:ext>
            </a:extLst>
          </p:cNvPr>
          <p:cNvSpPr txBox="1">
            <a:spLocks/>
          </p:cNvSpPr>
          <p:nvPr/>
        </p:nvSpPr>
        <p:spPr>
          <a:xfrm>
            <a:off x="941891" y="1216789"/>
            <a:ext cx="10688483" cy="55425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spcBef>
                <a:spcPts val="1800"/>
              </a:spcBef>
              <a:buNone/>
            </a:pPr>
            <a:r>
              <a:rPr lang="zh-CN" altLang="en-US" sz="3000" dirty="0"/>
              <a:t>概率上下文无关的文法</a:t>
            </a:r>
            <a:r>
              <a:rPr lang="zh-CN" altLang="en-US" dirty="0"/>
              <a:t>（</a:t>
            </a:r>
            <a:r>
              <a:rPr lang="en-US" altLang="zh-CN" dirty="0"/>
              <a:t>Probabilistic Context-Free Grammar</a:t>
            </a:r>
            <a:r>
              <a:rPr lang="zh-CN" altLang="en-US" dirty="0"/>
              <a:t>）</a:t>
            </a:r>
            <a:endParaRPr lang="en-US" altLang="zh-CN" sz="3000" dirty="0"/>
          </a:p>
        </p:txBody>
      </p:sp>
      <p:sp>
        <p:nvSpPr>
          <p:cNvPr id="7" name="标题 1">
            <a:extLst>
              <a:ext uri="{FF2B5EF4-FFF2-40B4-BE49-F238E27FC236}">
                <a16:creationId xmlns:a16="http://schemas.microsoft.com/office/drawing/2014/main" id="{75F871C2-443C-4AE3-9AA5-A613D0295647}"/>
              </a:ext>
            </a:extLst>
          </p:cNvPr>
          <p:cNvSpPr>
            <a:spLocks noGrp="1"/>
          </p:cNvSpPr>
          <p:nvPr>
            <p:ph type="title"/>
          </p:nvPr>
        </p:nvSpPr>
        <p:spPr>
          <a:xfrm>
            <a:off x="838199" y="365125"/>
            <a:ext cx="10688483" cy="682237"/>
          </a:xfrm>
        </p:spPr>
        <p:txBody>
          <a:bodyPr>
            <a:normAutofit/>
          </a:bodyPr>
          <a:lstStyle/>
          <a:p>
            <a:r>
              <a:rPr lang="zh-CN" altLang="en-US" dirty="0"/>
              <a:t>上下文无关的文法</a:t>
            </a:r>
            <a:r>
              <a:rPr lang="zh-CN" altLang="en-US" sz="3200" dirty="0"/>
              <a:t>（</a:t>
            </a:r>
            <a:r>
              <a:rPr lang="en-US" altLang="zh-CN" sz="3200" dirty="0"/>
              <a:t>Context-Free Grammar</a:t>
            </a:r>
            <a:r>
              <a:rPr lang="zh-CN" altLang="en-US" sz="3200" dirty="0"/>
              <a:t>）</a:t>
            </a:r>
            <a:endParaRPr lang="zh-CN" altLang="en-US" dirty="0"/>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96DC19CA-8708-42BA-BE85-3F5BA19C1896}"/>
                  </a:ext>
                </a:extLst>
              </p:cNvPr>
              <p:cNvSpPr>
                <a:spLocks noGrp="1"/>
              </p:cNvSpPr>
              <p:nvPr>
                <p:ph idx="1"/>
              </p:nvPr>
            </p:nvSpPr>
            <p:spPr>
              <a:xfrm>
                <a:off x="1285343" y="1836747"/>
                <a:ext cx="4374312" cy="723637"/>
              </a:xfrm>
            </p:spPr>
            <p:txBody>
              <a:bodyPr>
                <a:normAutofit/>
              </a:bodyPr>
              <a:lstStyle/>
              <a:p>
                <a:pPr marL="0" indent="0">
                  <a:buNone/>
                </a:pP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ℰ</m:t>
                        </m:r>
                      </m:e>
                      <m:sub>
                        <m:r>
                          <a:rPr lang="en-US" altLang="zh-CN" b="0" i="1" smtClean="0">
                            <a:latin typeface="Cambria Math" panose="02040503050406030204" pitchFamily="18" charset="0"/>
                          </a:rPr>
                          <m:t>0</m:t>
                        </m:r>
                      </m:sub>
                    </m:sSub>
                  </m:oMath>
                </a14:m>
                <a:r>
                  <a:rPr lang="zh-CN" altLang="en-US" dirty="0"/>
                  <a:t>的词典（</a:t>
                </a:r>
                <a:r>
                  <a:rPr lang="en-US" altLang="zh-CN" dirty="0"/>
                  <a:t>lexicon</a:t>
                </a:r>
                <a:r>
                  <a:rPr lang="zh-CN" altLang="en-US" dirty="0"/>
                  <a:t>）</a:t>
                </a:r>
                <a:endParaRPr lang="en-US" altLang="zh-CN" dirty="0"/>
              </a:p>
            </p:txBody>
          </p:sp>
        </mc:Choice>
        <mc:Fallback xmlns="">
          <p:sp>
            <p:nvSpPr>
              <p:cNvPr id="9" name="内容占位符 2">
                <a:extLst>
                  <a:ext uri="{FF2B5EF4-FFF2-40B4-BE49-F238E27FC236}">
                    <a16:creationId xmlns:a16="http://schemas.microsoft.com/office/drawing/2014/main" id="{96DC19CA-8708-42BA-BE85-3F5BA19C1896}"/>
                  </a:ext>
                </a:extLst>
              </p:cNvPr>
              <p:cNvSpPr>
                <a:spLocks noGrp="1" noRot="1" noChangeAspect="1" noMove="1" noResize="1" noEditPoints="1" noAdjustHandles="1" noChangeArrowheads="1" noChangeShapeType="1" noTextEdit="1"/>
              </p:cNvSpPr>
              <p:nvPr>
                <p:ph idx="1"/>
              </p:nvPr>
            </p:nvSpPr>
            <p:spPr>
              <a:xfrm>
                <a:off x="1285343" y="1836747"/>
                <a:ext cx="4374312" cy="723637"/>
              </a:xfrm>
              <a:blipFill>
                <a:blip r:embed="rId3"/>
                <a:stretch>
                  <a:fillRect l="-870" t="-13793"/>
                </a:stretch>
              </a:blipFill>
            </p:spPr>
            <p:txBody>
              <a:bodyPr/>
              <a:lstStyle/>
              <a:p>
                <a:r>
                  <a:rPr lang="en-US">
                    <a:noFill/>
                  </a:rPr>
                  <a:t> </a:t>
                </a:r>
              </a:p>
            </p:txBody>
          </p:sp>
        </mc:Fallback>
      </mc:AlternateContent>
      <p:pic>
        <p:nvPicPr>
          <p:cNvPr id="11" name="Picture">
            <a:extLst>
              <a:ext uri="{FF2B5EF4-FFF2-40B4-BE49-F238E27FC236}">
                <a16:creationId xmlns:a16="http://schemas.microsoft.com/office/drawing/2014/main" id="{9C63331D-9AE6-4686-891A-44FB438AAC07}"/>
              </a:ext>
            </a:extLst>
          </p:cNvPr>
          <p:cNvPicPr/>
          <p:nvPr/>
        </p:nvPicPr>
        <p:blipFill>
          <a:blip r:embed="rId4"/>
          <a:stretch>
            <a:fillRect/>
          </a:stretch>
        </p:blipFill>
        <p:spPr bwMode="auto">
          <a:xfrm>
            <a:off x="760243" y="2626083"/>
            <a:ext cx="6141071" cy="3076582"/>
          </a:xfrm>
          <a:prstGeom prst="rect">
            <a:avLst/>
          </a:prstGeom>
          <a:noFill/>
          <a:ln>
            <a:noFill/>
          </a:ln>
        </p:spPr>
      </p:pic>
      <p:sp>
        <p:nvSpPr>
          <p:cNvPr id="13" name="内容占位符 2">
            <a:extLst>
              <a:ext uri="{FF2B5EF4-FFF2-40B4-BE49-F238E27FC236}">
                <a16:creationId xmlns:a16="http://schemas.microsoft.com/office/drawing/2014/main" id="{7BD69AF3-C1D7-4A3C-A6A8-83211725EF87}"/>
              </a:ext>
            </a:extLst>
          </p:cNvPr>
          <p:cNvSpPr txBox="1">
            <a:spLocks/>
          </p:cNvSpPr>
          <p:nvPr/>
        </p:nvSpPr>
        <p:spPr>
          <a:xfrm>
            <a:off x="7283138" y="2560384"/>
            <a:ext cx="4592636" cy="3507141"/>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pPr>
            <a:r>
              <a:rPr lang="zh-CN" altLang="en-US" b="1" dirty="0"/>
              <a:t>开放类</a:t>
            </a:r>
            <a:r>
              <a:rPr lang="zh-CN" altLang="en-US" dirty="0"/>
              <a:t>（</a:t>
            </a:r>
            <a:r>
              <a:rPr lang="en-US" altLang="zh-CN" dirty="0"/>
              <a:t>open class</a:t>
            </a:r>
            <a:r>
              <a:rPr lang="zh-CN" altLang="en-US" dirty="0"/>
              <a:t>）：</a:t>
            </a:r>
            <a:r>
              <a:rPr lang="zh-CN" altLang="en-US" sz="2400" dirty="0"/>
              <a:t>名词、名称、动词、形容词、副词 （数量大、变化）</a:t>
            </a:r>
            <a:endParaRPr lang="en-US" altLang="zh-CN" sz="2400" dirty="0"/>
          </a:p>
          <a:p>
            <a:pPr>
              <a:lnSpc>
                <a:spcPct val="120000"/>
              </a:lnSpc>
            </a:pPr>
            <a:r>
              <a:rPr lang="zh-CN" altLang="en-US" b="1" dirty="0"/>
              <a:t>封闭类</a:t>
            </a:r>
            <a:r>
              <a:rPr lang="zh-CN" altLang="en-US" dirty="0"/>
              <a:t>（</a:t>
            </a:r>
            <a:r>
              <a:rPr lang="en-US" altLang="zh-CN" dirty="0"/>
              <a:t>closed class</a:t>
            </a:r>
            <a:r>
              <a:rPr lang="zh-CN" altLang="en-US" dirty="0"/>
              <a:t>）：</a:t>
            </a:r>
            <a:r>
              <a:rPr lang="zh-CN" altLang="en-US" sz="2400" dirty="0"/>
              <a:t>代词、关系代词、冠词、介词、连词（数量小、几乎不变）</a:t>
            </a:r>
            <a:endParaRPr lang="en-US" altLang="zh-CN" dirty="0"/>
          </a:p>
        </p:txBody>
      </p:sp>
    </p:spTree>
    <p:extLst>
      <p:ext uri="{BB962C8B-B14F-4D97-AF65-F5344CB8AC3E}">
        <p14:creationId xmlns:p14="http://schemas.microsoft.com/office/powerpoint/2010/main" val="3350836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6199ADEB-6FC8-4516-8A6A-F15ADE7F716A}"/>
              </a:ext>
            </a:extLst>
          </p:cNvPr>
          <p:cNvSpPr/>
          <p:nvPr/>
        </p:nvSpPr>
        <p:spPr>
          <a:xfrm>
            <a:off x="1023730" y="1719470"/>
            <a:ext cx="2171615" cy="496956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8"/>
            <a:ext cx="10688483" cy="1274713"/>
          </a:xfrm>
        </p:spPr>
        <p:txBody>
          <a:bodyPr>
            <a:normAutofit/>
          </a:bodyPr>
          <a:lstStyle/>
          <a:p>
            <a:r>
              <a:rPr lang="zh-CN" altLang="en-US" dirty="0"/>
              <a:t>句法分析：根据文法规则分析一串单词以获得其短语结构的过程</a:t>
            </a:r>
          </a:p>
        </p:txBody>
      </p:sp>
      <p:sp>
        <p:nvSpPr>
          <p:cNvPr id="4" name="矩形 3">
            <a:extLst>
              <a:ext uri="{FF2B5EF4-FFF2-40B4-BE49-F238E27FC236}">
                <a16:creationId xmlns:a16="http://schemas.microsoft.com/office/drawing/2014/main" id="{576CC206-A102-4C04-9048-BF5DE9834CF7}"/>
              </a:ext>
            </a:extLst>
          </p:cNvPr>
          <p:cNvSpPr/>
          <p:nvPr/>
        </p:nvSpPr>
        <p:spPr>
          <a:xfrm>
            <a:off x="6076911" y="1798211"/>
            <a:ext cx="4769191" cy="400110"/>
          </a:xfrm>
          <a:prstGeom prst="rect">
            <a:avLst/>
          </a:prstGeom>
        </p:spPr>
        <p:txBody>
          <a:bodyPr wrap="none">
            <a:spAutoFit/>
          </a:bodyPr>
          <a:lstStyle/>
          <a:p>
            <a:r>
              <a:rPr lang="zh-CN" altLang="en-US" sz="2000" dirty="0">
                <a:latin typeface="+mj-ea"/>
                <a:ea typeface="+mj-ea"/>
              </a:rPr>
              <a:t>对</a:t>
            </a:r>
            <a:r>
              <a:rPr lang="en-US" altLang="zh-CN" sz="2000" dirty="0">
                <a:latin typeface="+mj-ea"/>
                <a:ea typeface="+mj-ea"/>
              </a:rPr>
              <a:t>“The </a:t>
            </a:r>
            <a:r>
              <a:rPr lang="en-US" altLang="zh-CN" sz="2000" dirty="0" err="1">
                <a:latin typeface="+mj-ea"/>
                <a:ea typeface="+mj-ea"/>
              </a:rPr>
              <a:t>wumpus</a:t>
            </a:r>
            <a:r>
              <a:rPr lang="en-US" altLang="zh-CN" sz="2000" dirty="0">
                <a:latin typeface="+mj-ea"/>
                <a:ea typeface="+mj-ea"/>
              </a:rPr>
              <a:t> is dead”</a:t>
            </a:r>
            <a:r>
              <a:rPr lang="zh-CN" altLang="en-US" sz="2000" dirty="0">
                <a:latin typeface="+mj-ea"/>
                <a:ea typeface="+mj-ea"/>
              </a:rPr>
              <a:t>做句法分析</a:t>
            </a:r>
          </a:p>
        </p:txBody>
      </p:sp>
      <p:pic>
        <p:nvPicPr>
          <p:cNvPr id="5" name="Picture">
            <a:extLst>
              <a:ext uri="{FF2B5EF4-FFF2-40B4-BE49-F238E27FC236}">
                <a16:creationId xmlns:a16="http://schemas.microsoft.com/office/drawing/2014/main" id="{49047A4C-3425-4703-B4A7-DEEAAD6160E1}"/>
              </a:ext>
            </a:extLst>
          </p:cNvPr>
          <p:cNvPicPr/>
          <p:nvPr/>
        </p:nvPicPr>
        <p:blipFill rotWithShape="1">
          <a:blip r:embed="rId3"/>
          <a:srcRect l="8528" r="18640"/>
          <a:stretch/>
        </p:blipFill>
        <p:spPr bwMode="auto">
          <a:xfrm>
            <a:off x="4035284" y="2363087"/>
            <a:ext cx="6848061" cy="3821678"/>
          </a:xfrm>
          <a:prstGeom prst="rect">
            <a:avLst/>
          </a:prstGeom>
          <a:noFill/>
          <a:ln>
            <a:noFill/>
          </a:ln>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E22D07DD-5BC0-4DC4-9043-F0448BDB9831}"/>
                  </a:ext>
                </a:extLst>
              </p:cNvPr>
              <p:cNvSpPr txBox="1">
                <a:spLocks/>
              </p:cNvSpPr>
              <p:nvPr/>
            </p:nvSpPr>
            <p:spPr>
              <a:xfrm>
                <a:off x="3927637" y="1798211"/>
                <a:ext cx="2171615" cy="475953"/>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buFont typeface="Arial" charset="0"/>
                  <a:buNone/>
                </a:pPr>
                <a:r>
                  <a:rPr lang="zh-CN" altLang="en-US" sz="2400" dirty="0">
                    <a:solidFill>
                      <a:srgbClr val="C00000"/>
                    </a:solidFill>
                  </a:rPr>
                  <a:t>使用</a:t>
                </a:r>
                <a14:m>
                  <m:oMath xmlns:m="http://schemas.openxmlformats.org/officeDocument/2006/math">
                    <m:sSub>
                      <m:sSubPr>
                        <m:ctrlPr>
                          <a:rPr lang="en-US" altLang="zh-CN" sz="2400" i="1" smtClean="0">
                            <a:solidFill>
                              <a:srgbClr val="C00000"/>
                            </a:solidFill>
                            <a:latin typeface="Cambria Math" panose="02040503050406030204" pitchFamily="18" charset="0"/>
                          </a:rPr>
                        </m:ctrlPr>
                      </m:sSubPr>
                      <m:e>
                        <m:r>
                          <a:rPr lang="en-US" altLang="zh-CN" sz="2400" i="1" smtClean="0">
                            <a:solidFill>
                              <a:srgbClr val="C00000"/>
                            </a:solidFill>
                            <a:latin typeface="Cambria Math" panose="02040503050406030204" pitchFamily="18" charset="0"/>
                            <a:ea typeface="Cambria Math" panose="02040503050406030204" pitchFamily="18" charset="0"/>
                          </a:rPr>
                          <m:t>ℰ</m:t>
                        </m:r>
                      </m:e>
                      <m:sub>
                        <m:r>
                          <a:rPr lang="en-US" altLang="zh-CN" sz="2400" i="1" smtClean="0">
                            <a:solidFill>
                              <a:srgbClr val="C00000"/>
                            </a:solidFill>
                            <a:latin typeface="Cambria Math" panose="02040503050406030204" pitchFamily="18" charset="0"/>
                          </a:rPr>
                          <m:t>0</m:t>
                        </m:r>
                      </m:sub>
                    </m:sSub>
                  </m:oMath>
                </a14:m>
                <a:r>
                  <a:rPr lang="zh-CN" altLang="en-US" sz="2400" dirty="0">
                    <a:solidFill>
                      <a:srgbClr val="C00000"/>
                    </a:solidFill>
                  </a:rPr>
                  <a:t>的文法</a:t>
                </a:r>
                <a:endParaRPr lang="en-US" altLang="zh-CN" sz="2400" dirty="0">
                  <a:solidFill>
                    <a:srgbClr val="C00000"/>
                  </a:solidFill>
                </a:endParaRPr>
              </a:p>
            </p:txBody>
          </p:sp>
        </mc:Choice>
        <mc:Fallback xmlns="">
          <p:sp>
            <p:nvSpPr>
              <p:cNvPr id="6" name="内容占位符 2">
                <a:extLst>
                  <a:ext uri="{FF2B5EF4-FFF2-40B4-BE49-F238E27FC236}">
                    <a16:creationId xmlns:a16="http://schemas.microsoft.com/office/drawing/2014/main" id="{E22D07DD-5BC0-4DC4-9043-F0448BDB9831}"/>
                  </a:ext>
                </a:extLst>
              </p:cNvPr>
              <p:cNvSpPr txBox="1">
                <a:spLocks noRot="1" noChangeAspect="1" noMove="1" noResize="1" noEditPoints="1" noAdjustHandles="1" noChangeArrowheads="1" noChangeShapeType="1" noTextEdit="1"/>
              </p:cNvSpPr>
              <p:nvPr/>
            </p:nvSpPr>
            <p:spPr>
              <a:xfrm>
                <a:off x="3927637" y="1798211"/>
                <a:ext cx="2171615" cy="475953"/>
              </a:xfrm>
              <a:prstGeom prst="rect">
                <a:avLst/>
              </a:prstGeom>
              <a:blipFill>
                <a:blip r:embed="rId4"/>
                <a:stretch>
                  <a:fillRect l="-4651" t="-17949" b="-15385"/>
                </a:stretch>
              </a:blipFill>
            </p:spPr>
            <p:txBody>
              <a:bodyPr/>
              <a:lstStyle/>
              <a:p>
                <a:r>
                  <a:rPr lang="en-US">
                    <a:noFill/>
                  </a:rPr>
                  <a:t> </a:t>
                </a:r>
              </a:p>
            </p:txBody>
          </p:sp>
        </mc:Fallback>
      </mc:AlternateContent>
      <p:pic>
        <p:nvPicPr>
          <p:cNvPr id="7" name="图片 6">
            <a:extLst>
              <a:ext uri="{FF2B5EF4-FFF2-40B4-BE49-F238E27FC236}">
                <a16:creationId xmlns:a16="http://schemas.microsoft.com/office/drawing/2014/main" id="{7DACA5B3-E348-4787-A187-2594A83227FE}"/>
              </a:ext>
            </a:extLst>
          </p:cNvPr>
          <p:cNvPicPr>
            <a:picLocks noChangeAspect="1"/>
          </p:cNvPicPr>
          <p:nvPr/>
        </p:nvPicPr>
        <p:blipFill rotWithShape="1">
          <a:blip r:embed="rId5"/>
          <a:srcRect r="51361"/>
          <a:stretch/>
        </p:blipFill>
        <p:spPr>
          <a:xfrm>
            <a:off x="1095826" y="1867784"/>
            <a:ext cx="2013855" cy="4701390"/>
          </a:xfrm>
          <a:prstGeom prst="rect">
            <a:avLst/>
          </a:prstGeom>
        </p:spPr>
      </p:pic>
      <p:sp>
        <p:nvSpPr>
          <p:cNvPr id="11" name="矩形 10">
            <a:extLst>
              <a:ext uri="{FF2B5EF4-FFF2-40B4-BE49-F238E27FC236}">
                <a16:creationId xmlns:a16="http://schemas.microsoft.com/office/drawing/2014/main" id="{D98E7839-1169-440C-A133-F1E1CF1FEB14}"/>
              </a:ext>
            </a:extLst>
          </p:cNvPr>
          <p:cNvSpPr/>
          <p:nvPr/>
        </p:nvSpPr>
        <p:spPr>
          <a:xfrm>
            <a:off x="3355722" y="3190464"/>
            <a:ext cx="411537" cy="1200329"/>
          </a:xfrm>
          <a:prstGeom prst="rect">
            <a:avLst/>
          </a:prstGeom>
        </p:spPr>
        <p:txBody>
          <a:bodyPr wrap="square">
            <a:spAutoFit/>
          </a:bodyPr>
          <a:lstStyle/>
          <a:p>
            <a:r>
              <a:rPr lang="zh-CN" altLang="en-US" dirty="0">
                <a:latin typeface="+mj-ea"/>
                <a:ea typeface="+mj-ea"/>
              </a:rPr>
              <a:t>自顶向下</a:t>
            </a:r>
          </a:p>
        </p:txBody>
      </p:sp>
      <p:cxnSp>
        <p:nvCxnSpPr>
          <p:cNvPr id="13" name="直接箭头连接符 12">
            <a:extLst>
              <a:ext uri="{FF2B5EF4-FFF2-40B4-BE49-F238E27FC236}">
                <a16:creationId xmlns:a16="http://schemas.microsoft.com/office/drawing/2014/main" id="{AEEE613E-D469-4CA9-A11B-087329A0B28D}"/>
              </a:ext>
            </a:extLst>
          </p:cNvPr>
          <p:cNvCxnSpPr/>
          <p:nvPr/>
        </p:nvCxnSpPr>
        <p:spPr>
          <a:xfrm>
            <a:off x="3767259" y="2941986"/>
            <a:ext cx="0" cy="16498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72A79B63-A729-4FF1-A89D-8A11AAF1A2E3}"/>
              </a:ext>
            </a:extLst>
          </p:cNvPr>
          <p:cNvCxnSpPr/>
          <p:nvPr/>
        </p:nvCxnSpPr>
        <p:spPr>
          <a:xfrm>
            <a:off x="11208631" y="4273926"/>
            <a:ext cx="0" cy="1649895"/>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DFA5DBB7-1CEB-4261-8AFB-4B30167B7E3A}"/>
              </a:ext>
            </a:extLst>
          </p:cNvPr>
          <p:cNvSpPr/>
          <p:nvPr/>
        </p:nvSpPr>
        <p:spPr>
          <a:xfrm>
            <a:off x="11223619" y="4591881"/>
            <a:ext cx="411537" cy="1200329"/>
          </a:xfrm>
          <a:prstGeom prst="rect">
            <a:avLst/>
          </a:prstGeom>
        </p:spPr>
        <p:txBody>
          <a:bodyPr wrap="square">
            <a:spAutoFit/>
          </a:bodyPr>
          <a:lstStyle/>
          <a:p>
            <a:r>
              <a:rPr lang="zh-CN" altLang="en-US" dirty="0">
                <a:latin typeface="+mj-ea"/>
                <a:ea typeface="+mj-ea"/>
              </a:rPr>
              <a:t>自底向上</a:t>
            </a:r>
          </a:p>
        </p:txBody>
      </p:sp>
      <p:sp>
        <p:nvSpPr>
          <p:cNvPr id="16" name="矩形 15">
            <a:extLst>
              <a:ext uri="{FF2B5EF4-FFF2-40B4-BE49-F238E27FC236}">
                <a16:creationId xmlns:a16="http://schemas.microsoft.com/office/drawing/2014/main" id="{E9A82301-6B23-45CA-B9EE-37C5771D2EC5}"/>
              </a:ext>
            </a:extLst>
          </p:cNvPr>
          <p:cNvSpPr/>
          <p:nvPr/>
        </p:nvSpPr>
        <p:spPr>
          <a:xfrm>
            <a:off x="5699858" y="6184765"/>
            <a:ext cx="3518912" cy="400110"/>
          </a:xfrm>
          <a:prstGeom prst="rect">
            <a:avLst/>
          </a:prstGeom>
        </p:spPr>
        <p:txBody>
          <a:bodyPr wrap="none">
            <a:spAutoFit/>
          </a:bodyPr>
          <a:lstStyle/>
          <a:p>
            <a:r>
              <a:rPr lang="zh-CN" altLang="en-US" sz="2000" b="1" dirty="0">
                <a:solidFill>
                  <a:srgbClr val="C00000"/>
                </a:solidFill>
                <a:latin typeface="+mj-ea"/>
                <a:ea typeface="+mj-ea"/>
              </a:rPr>
              <a:t>缺点</a:t>
            </a:r>
            <a:r>
              <a:rPr lang="zh-CN" altLang="en-US" sz="2000" dirty="0">
                <a:latin typeface="+mj-ea"/>
                <a:ea typeface="+mj-ea"/>
              </a:rPr>
              <a:t>：低效、易陷入死循环！</a:t>
            </a:r>
          </a:p>
        </p:txBody>
      </p:sp>
    </p:spTree>
    <p:extLst>
      <p:ext uri="{BB962C8B-B14F-4D97-AF65-F5344CB8AC3E}">
        <p14:creationId xmlns:p14="http://schemas.microsoft.com/office/powerpoint/2010/main" val="338932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8"/>
            <a:ext cx="11168270" cy="1482955"/>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a:p>
            <a:pPr marL="0" indent="0">
              <a:buNone/>
            </a:pPr>
            <a:r>
              <a:rPr lang="en-US" altLang="zh-CN" dirty="0"/>
              <a:t>  </a:t>
            </a:r>
            <a:r>
              <a:rPr lang="en-US" altLang="zh-CN" sz="2400" dirty="0"/>
              <a:t>——</a:t>
            </a:r>
            <a:r>
              <a:rPr lang="zh-CN" altLang="en-US" sz="2400" dirty="0"/>
              <a:t>自底向上的图表句法分析算法</a:t>
            </a:r>
            <a:endParaRPr lang="zh-CN" altLang="en-US" dirty="0"/>
          </a:p>
        </p:txBody>
      </p:sp>
      <p:sp>
        <p:nvSpPr>
          <p:cNvPr id="9" name="内容占位符 2">
            <a:extLst>
              <a:ext uri="{FF2B5EF4-FFF2-40B4-BE49-F238E27FC236}">
                <a16:creationId xmlns:a16="http://schemas.microsoft.com/office/drawing/2014/main" id="{FD10056B-CEA7-434B-82B1-299AADC6E890}"/>
              </a:ext>
            </a:extLst>
          </p:cNvPr>
          <p:cNvSpPr txBox="1">
            <a:spLocks/>
          </p:cNvSpPr>
          <p:nvPr/>
        </p:nvSpPr>
        <p:spPr>
          <a:xfrm>
            <a:off x="1154460" y="2351075"/>
            <a:ext cx="8675339" cy="211159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乔姆斯基范式（</a:t>
            </a:r>
            <a:r>
              <a:rPr lang="en-US" altLang="zh-CN" sz="2400" dirty="0"/>
              <a:t>CNF</a:t>
            </a:r>
            <a:r>
              <a:rPr lang="zh-CN" altLang="en-US" sz="2400" dirty="0"/>
              <a:t>，</a:t>
            </a:r>
            <a:r>
              <a:rPr lang="en-US" altLang="zh-CN" sz="2400" dirty="0"/>
              <a:t>Chomsky Normal Form</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A→B C </a:t>
            </a:r>
          </a:p>
          <a:p>
            <a:pPr marL="715963" indent="-404813">
              <a:lnSpc>
                <a:spcPct val="120000"/>
              </a:lnSpc>
              <a:buFont typeface="Wingdings" panose="05000000000000000000" pitchFamily="2" charset="2"/>
              <a:buChar char="ü"/>
            </a:pPr>
            <a:r>
              <a:rPr lang="en-US" altLang="zh-CN" sz="2000" dirty="0" err="1"/>
              <a:t>A→a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S→Ø</a:t>
            </a:r>
          </a:p>
        </p:txBody>
      </p:sp>
      <p:sp>
        <p:nvSpPr>
          <p:cNvPr id="11" name="内容占位符 2">
            <a:extLst>
              <a:ext uri="{FF2B5EF4-FFF2-40B4-BE49-F238E27FC236}">
                <a16:creationId xmlns:a16="http://schemas.microsoft.com/office/drawing/2014/main" id="{D8B987D9-D58C-436E-BC73-7E21F0138952}"/>
              </a:ext>
            </a:extLst>
          </p:cNvPr>
          <p:cNvSpPr txBox="1">
            <a:spLocks/>
          </p:cNvSpPr>
          <p:nvPr/>
        </p:nvSpPr>
        <p:spPr>
          <a:xfrm>
            <a:off x="1154459" y="4381279"/>
            <a:ext cx="10852011" cy="211159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语法都是二分叉的，任何语法都可以转化成一个弱等价的</a:t>
            </a:r>
            <a:r>
              <a:rPr lang="en-US" altLang="zh-CN" sz="2400" dirty="0"/>
              <a:t>CNF</a:t>
            </a:r>
            <a:r>
              <a:rPr lang="zh-CN" altLang="en-US" sz="2400" dirty="0"/>
              <a:t>形式</a:t>
            </a:r>
            <a:endParaRPr lang="en-US" altLang="zh-CN" sz="2400" dirty="0"/>
          </a:p>
          <a:p>
            <a:pPr marL="715963" indent="-404813">
              <a:lnSpc>
                <a:spcPct val="120000"/>
              </a:lnSpc>
              <a:buFont typeface="Wingdings" panose="05000000000000000000" pitchFamily="2" charset="2"/>
              <a:buChar char="ü"/>
            </a:pPr>
            <a:r>
              <a:rPr lang="zh-CN" altLang="en-US" sz="2000" dirty="0"/>
              <a:t>例</a:t>
            </a:r>
            <a:r>
              <a:rPr lang="en-US" altLang="zh-CN" sz="2000" dirty="0"/>
              <a:t>1</a:t>
            </a:r>
            <a:r>
              <a:rPr lang="zh-CN" altLang="en-US" sz="2000" dirty="0"/>
              <a:t>：</a:t>
            </a:r>
            <a:r>
              <a:rPr lang="en-US" altLang="zh-CN" sz="2000" dirty="0"/>
              <a:t>A→B c </a:t>
            </a:r>
            <a:r>
              <a:rPr lang="zh-CN" altLang="en-US" sz="2000" dirty="0"/>
              <a:t>转化为 </a:t>
            </a:r>
            <a:r>
              <a:rPr lang="en-US" altLang="zh-CN" sz="2000" dirty="0"/>
              <a:t>A→B C, </a:t>
            </a:r>
            <a:r>
              <a:rPr lang="en-US" altLang="zh-CN" sz="2000" dirty="0" err="1"/>
              <a:t>C→c</a:t>
            </a:r>
            <a:endParaRPr lang="en-US" altLang="zh-CN" sz="2000" dirty="0"/>
          </a:p>
          <a:p>
            <a:pPr marL="715963" indent="-404813">
              <a:lnSpc>
                <a:spcPct val="120000"/>
              </a:lnSpc>
              <a:buFont typeface="Wingdings" panose="05000000000000000000" pitchFamily="2" charset="2"/>
              <a:buChar char="ü"/>
            </a:pPr>
            <a:r>
              <a:rPr lang="zh-CN" altLang="en-US" sz="2000" dirty="0"/>
              <a:t>例</a:t>
            </a:r>
            <a:r>
              <a:rPr lang="en-US" altLang="zh-CN" sz="2000" dirty="0"/>
              <a:t>2</a:t>
            </a:r>
            <a:r>
              <a:rPr lang="zh-CN" altLang="en-US" sz="2000" dirty="0"/>
              <a:t>：</a:t>
            </a:r>
            <a:r>
              <a:rPr lang="en-US" altLang="zh-CN" sz="2000" dirty="0"/>
              <a:t>A→B C D </a:t>
            </a:r>
            <a:r>
              <a:rPr lang="zh-CN" altLang="en-US" sz="2000" dirty="0"/>
              <a:t>转化为 </a:t>
            </a:r>
            <a:r>
              <a:rPr lang="en-US" altLang="zh-CN" sz="2000" dirty="0"/>
              <a:t>A→B X, X→C D</a:t>
            </a:r>
          </a:p>
          <a:p>
            <a:pPr marL="715963" indent="-404813">
              <a:lnSpc>
                <a:spcPct val="120000"/>
              </a:lnSpc>
              <a:buFont typeface="Wingdings" panose="05000000000000000000" pitchFamily="2" charset="2"/>
              <a:buChar char="ü"/>
            </a:pPr>
            <a:r>
              <a:rPr lang="en-US" altLang="zh-CN" sz="2000" dirty="0">
                <a:solidFill>
                  <a:srgbClr val="C00000"/>
                </a:solidFill>
                <a:sym typeface="Wingdings" panose="05000000000000000000" pitchFamily="2" charset="2"/>
              </a:rPr>
              <a:t>CYK</a:t>
            </a:r>
            <a:r>
              <a:rPr lang="zh-CN" altLang="en-US" sz="2000" dirty="0">
                <a:solidFill>
                  <a:srgbClr val="C00000"/>
                </a:solidFill>
                <a:sym typeface="Wingdings" panose="05000000000000000000" pitchFamily="2" charset="2"/>
              </a:rPr>
              <a:t>处理的</a:t>
            </a:r>
            <a:r>
              <a:rPr lang="en-US" altLang="zh-CN" sz="2000" dirty="0">
                <a:solidFill>
                  <a:srgbClr val="C00000"/>
                </a:solidFill>
                <a:sym typeface="Wingdings" panose="05000000000000000000" pitchFamily="2" charset="2"/>
              </a:rPr>
              <a:t>CFG</a:t>
            </a:r>
            <a:r>
              <a:rPr lang="zh-CN" altLang="en-US" sz="2000" dirty="0">
                <a:solidFill>
                  <a:srgbClr val="C00000"/>
                </a:solidFill>
                <a:sym typeface="Wingdings" panose="05000000000000000000" pitchFamily="2" charset="2"/>
              </a:rPr>
              <a:t>必须是</a:t>
            </a:r>
            <a:r>
              <a:rPr lang="en-US" altLang="zh-CN" sz="2000" dirty="0">
                <a:solidFill>
                  <a:srgbClr val="C00000"/>
                </a:solidFill>
                <a:sym typeface="Wingdings" panose="05000000000000000000" pitchFamily="2" charset="2"/>
              </a:rPr>
              <a:t>CNF</a:t>
            </a:r>
            <a:r>
              <a:rPr lang="zh-CN" altLang="en-US" sz="2000" dirty="0">
                <a:solidFill>
                  <a:srgbClr val="C00000"/>
                </a:solidFill>
                <a:sym typeface="Wingdings" panose="05000000000000000000" pitchFamily="2" charset="2"/>
              </a:rPr>
              <a:t>形式的</a:t>
            </a:r>
            <a:endParaRPr lang="en-US" altLang="zh-CN" sz="2000" dirty="0">
              <a:solidFill>
                <a:srgbClr val="C00000"/>
              </a:solidFill>
              <a:sym typeface="Wingdings" panose="05000000000000000000" pitchFamily="2" charset="2"/>
            </a:endParaRPr>
          </a:p>
        </p:txBody>
      </p:sp>
    </p:spTree>
    <p:extLst>
      <p:ext uri="{BB962C8B-B14F-4D97-AF65-F5344CB8AC3E}">
        <p14:creationId xmlns:p14="http://schemas.microsoft.com/office/powerpoint/2010/main" val="2181035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1144521" y="1902538"/>
            <a:ext cx="867533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考虑以下</a:t>
            </a: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1144521" y="4556287"/>
            <a:ext cx="3149184"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输入以下句子：</a:t>
            </a:r>
            <a:endParaRPr lang="en-US" altLang="zh-CN" sz="2400" dirty="0"/>
          </a:p>
          <a:p>
            <a:pPr marL="715963" indent="-404813">
              <a:lnSpc>
                <a:spcPct val="120000"/>
              </a:lnSpc>
              <a:buFont typeface="Wingdings" panose="05000000000000000000" pitchFamily="2" charset="2"/>
              <a:buChar char="ü"/>
            </a:pPr>
            <a:r>
              <a:rPr lang="en-US" altLang="zh-CN" sz="2000" dirty="0"/>
              <a:t>w=</a:t>
            </a:r>
            <a:r>
              <a:rPr lang="en-US" altLang="zh-CN" sz="2000" dirty="0" err="1"/>
              <a:t>baaba</a:t>
            </a:r>
            <a:endParaRPr lang="en-US" altLang="zh-CN" sz="2000" dirty="0"/>
          </a:p>
        </p:txBody>
      </p:sp>
      <p:pic>
        <p:nvPicPr>
          <p:cNvPr id="6" name="图片 5">
            <a:extLst>
              <a:ext uri="{FF2B5EF4-FFF2-40B4-BE49-F238E27FC236}">
                <a16:creationId xmlns:a16="http://schemas.microsoft.com/office/drawing/2014/main" id="{EF729776-8446-408D-9D58-DB48A45EE708}"/>
              </a:ext>
            </a:extLst>
          </p:cNvPr>
          <p:cNvPicPr>
            <a:picLocks noChangeAspect="1"/>
          </p:cNvPicPr>
          <p:nvPr/>
        </p:nvPicPr>
        <p:blipFill>
          <a:blip r:embed="rId3"/>
          <a:stretch>
            <a:fillRect/>
          </a:stretch>
        </p:blipFill>
        <p:spPr>
          <a:xfrm>
            <a:off x="5678100" y="2489359"/>
            <a:ext cx="6027821" cy="3861743"/>
          </a:xfrm>
          <a:prstGeom prst="rect">
            <a:avLst/>
          </a:prstGeom>
        </p:spPr>
      </p:pic>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965708" y="1966727"/>
            <a:ext cx="4133157"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1</a:t>
            </a:r>
            <a:r>
              <a:rPr lang="zh-CN" altLang="en-US" sz="2400" dirty="0"/>
              <a:t>：构建三角形表格</a:t>
            </a:r>
            <a:endParaRPr lang="en-US" altLang="zh-CN" sz="2400" dirty="0"/>
          </a:p>
        </p:txBody>
      </p:sp>
    </p:spTree>
    <p:extLst>
      <p:ext uri="{BB962C8B-B14F-4D97-AF65-F5344CB8AC3E}">
        <p14:creationId xmlns:p14="http://schemas.microsoft.com/office/powerpoint/2010/main" val="3413212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2392017"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2</a:t>
            </a:r>
            <a:r>
              <a:rPr lang="zh-CN" altLang="en-US" sz="2400" dirty="0"/>
              <a:t>：填充表格</a:t>
            </a:r>
            <a:endParaRPr lang="en-US" altLang="zh-CN" sz="2400" dirty="0"/>
          </a:p>
        </p:txBody>
      </p:sp>
      <p:pic>
        <p:nvPicPr>
          <p:cNvPr id="9" name="图片 8">
            <a:extLst>
              <a:ext uri="{FF2B5EF4-FFF2-40B4-BE49-F238E27FC236}">
                <a16:creationId xmlns:a16="http://schemas.microsoft.com/office/drawing/2014/main" id="{6FCB4E40-C88B-4B60-B924-A728550B4155}"/>
              </a:ext>
            </a:extLst>
          </p:cNvPr>
          <p:cNvPicPr>
            <a:picLocks noChangeAspect="1"/>
          </p:cNvPicPr>
          <p:nvPr/>
        </p:nvPicPr>
        <p:blipFill>
          <a:blip r:embed="rId3"/>
          <a:stretch>
            <a:fillRect/>
          </a:stretch>
        </p:blipFill>
        <p:spPr>
          <a:xfrm>
            <a:off x="6422335" y="2763442"/>
            <a:ext cx="5169166" cy="3295819"/>
          </a:xfrm>
          <a:prstGeom prst="rect">
            <a:avLst/>
          </a:prstGeom>
        </p:spPr>
      </p:pic>
      <p:sp>
        <p:nvSpPr>
          <p:cNvPr id="14" name="文本框 13">
            <a:extLst>
              <a:ext uri="{FF2B5EF4-FFF2-40B4-BE49-F238E27FC236}">
                <a16:creationId xmlns:a16="http://schemas.microsoft.com/office/drawing/2014/main" id="{3D454BD4-E725-4665-B5E2-32B4989763D1}"/>
              </a:ext>
            </a:extLst>
          </p:cNvPr>
          <p:cNvSpPr txBox="1"/>
          <p:nvPr/>
        </p:nvSpPr>
        <p:spPr>
          <a:xfrm>
            <a:off x="3663009" y="2930353"/>
            <a:ext cx="2494722" cy="2346283"/>
          </a:xfrm>
          <a:prstGeom prst="rect">
            <a:avLst/>
          </a:prstGeom>
          <a:noFill/>
        </p:spPr>
        <p:txBody>
          <a:bodyPr wrap="square" rtlCol="0">
            <a:spAutoFit/>
          </a:bodyPr>
          <a:lstStyle/>
          <a:p>
            <a:pPr>
              <a:lnSpc>
                <a:spcPct val="150000"/>
              </a:lnSpc>
            </a:pPr>
            <a:r>
              <a:rPr lang="zh-CN" altLang="en-US" sz="2000" dirty="0">
                <a:latin typeface="+mj-ea"/>
                <a:ea typeface="+mj-ea"/>
              </a:rPr>
              <a:t>由给定语法得知：</a:t>
            </a:r>
            <a:endParaRPr lang="en-US" altLang="zh-CN" sz="2000" dirty="0">
              <a:latin typeface="+mj-ea"/>
              <a:ea typeface="+mj-ea"/>
            </a:endParaRPr>
          </a:p>
          <a:p>
            <a:pPr>
              <a:lnSpc>
                <a:spcPct val="150000"/>
              </a:lnSpc>
            </a:pPr>
            <a:r>
              <a:rPr lang="en-US" altLang="zh-CN" sz="2000" dirty="0">
                <a:latin typeface="+mj-ea"/>
                <a:ea typeface="+mj-ea"/>
              </a:rPr>
              <a:t>‘b’</a:t>
            </a:r>
            <a:r>
              <a:rPr lang="zh-CN" altLang="en-US" sz="2000" dirty="0">
                <a:latin typeface="+mj-ea"/>
                <a:ea typeface="+mj-ea"/>
              </a:rPr>
              <a:t>由变量</a:t>
            </a:r>
            <a:r>
              <a:rPr lang="en-US" altLang="zh-CN" sz="2000" dirty="0">
                <a:latin typeface="+mj-ea"/>
                <a:ea typeface="+mj-ea"/>
              </a:rPr>
              <a:t>B</a:t>
            </a:r>
            <a:r>
              <a:rPr lang="zh-CN" altLang="en-US" sz="2000" dirty="0">
                <a:latin typeface="+mj-ea"/>
                <a:ea typeface="+mj-ea"/>
              </a:rPr>
              <a:t>得到</a:t>
            </a:r>
            <a:endParaRPr lang="en-US" altLang="zh-CN" sz="2000" dirty="0">
              <a:latin typeface="+mj-ea"/>
              <a:ea typeface="+mj-ea"/>
            </a:endParaRPr>
          </a:p>
          <a:p>
            <a:pPr>
              <a:lnSpc>
                <a:spcPct val="150000"/>
              </a:lnSpc>
            </a:pPr>
            <a:r>
              <a:rPr lang="zh-CN" altLang="en-US" sz="2000" dirty="0">
                <a:latin typeface="+mj-ea"/>
                <a:ea typeface="+mj-ea"/>
              </a:rPr>
              <a:t>将</a:t>
            </a:r>
            <a:r>
              <a:rPr lang="en-US" altLang="zh-CN" sz="2000" dirty="0">
                <a:latin typeface="+mj-ea"/>
                <a:ea typeface="+mj-ea"/>
              </a:rPr>
              <a:t>B</a:t>
            </a:r>
            <a:r>
              <a:rPr lang="zh-CN" altLang="en-US" sz="2000" dirty="0">
                <a:latin typeface="+mj-ea"/>
                <a:ea typeface="+mj-ea"/>
              </a:rPr>
              <a:t>填入第一行第一列中，也即：</a:t>
            </a:r>
            <a:endParaRPr lang="en-US" altLang="zh-CN" sz="2000" dirty="0">
              <a:latin typeface="+mj-ea"/>
              <a:ea typeface="+mj-ea"/>
            </a:endParaRPr>
          </a:p>
          <a:p>
            <a:pPr>
              <a:lnSpc>
                <a:spcPct val="150000"/>
              </a:lnSpc>
            </a:pPr>
            <a:r>
              <a:rPr lang="en-US" altLang="zh-CN" sz="2000" dirty="0">
                <a:latin typeface="+mj-ea"/>
                <a:ea typeface="+mj-ea"/>
              </a:rPr>
              <a:t>‘b’=X(1,1)={B}</a:t>
            </a:r>
            <a:endParaRPr lang="zh-CN" altLang="en-US" sz="2000" dirty="0">
              <a:latin typeface="+mj-ea"/>
              <a:ea typeface="+mj-ea"/>
            </a:endParaRPr>
          </a:p>
        </p:txBody>
      </p:sp>
      <p:pic>
        <p:nvPicPr>
          <p:cNvPr id="15" name="图片 14">
            <a:extLst>
              <a:ext uri="{FF2B5EF4-FFF2-40B4-BE49-F238E27FC236}">
                <a16:creationId xmlns:a16="http://schemas.microsoft.com/office/drawing/2014/main" id="{0197BEFA-9DE5-43DB-8128-28519D1574D6}"/>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Tree>
    <p:extLst>
      <p:ext uri="{BB962C8B-B14F-4D97-AF65-F5344CB8AC3E}">
        <p14:creationId xmlns:p14="http://schemas.microsoft.com/office/powerpoint/2010/main" val="2413382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2</a:t>
            </a:r>
            <a:r>
              <a:rPr lang="zh-CN" altLang="en-US" sz="2400" dirty="0"/>
              <a:t>：填充表格</a:t>
            </a:r>
            <a:endParaRPr lang="en-US" altLang="zh-CN" sz="2400" dirty="0"/>
          </a:p>
        </p:txBody>
      </p:sp>
      <p:pic>
        <p:nvPicPr>
          <p:cNvPr id="6" name="图片 5">
            <a:extLst>
              <a:ext uri="{FF2B5EF4-FFF2-40B4-BE49-F238E27FC236}">
                <a16:creationId xmlns:a16="http://schemas.microsoft.com/office/drawing/2014/main" id="{C91C8D6F-D995-4946-87DF-781F65BFEF0C}"/>
              </a:ext>
            </a:extLst>
          </p:cNvPr>
          <p:cNvPicPr>
            <a:picLocks noChangeAspect="1"/>
          </p:cNvPicPr>
          <p:nvPr/>
        </p:nvPicPr>
        <p:blipFill>
          <a:blip r:embed="rId3"/>
          <a:stretch>
            <a:fillRect/>
          </a:stretch>
        </p:blipFill>
        <p:spPr>
          <a:xfrm>
            <a:off x="6422335" y="2823042"/>
            <a:ext cx="5207268" cy="3257717"/>
          </a:xfrm>
          <a:prstGeom prst="rect">
            <a:avLst/>
          </a:prstGeom>
        </p:spPr>
      </p:pic>
      <p:sp>
        <p:nvSpPr>
          <p:cNvPr id="11" name="文本框 10">
            <a:extLst>
              <a:ext uri="{FF2B5EF4-FFF2-40B4-BE49-F238E27FC236}">
                <a16:creationId xmlns:a16="http://schemas.microsoft.com/office/drawing/2014/main" id="{C5C58871-9340-4A3F-9D60-FCB3A4CC82A4}"/>
              </a:ext>
            </a:extLst>
          </p:cNvPr>
          <p:cNvSpPr txBox="1"/>
          <p:nvPr/>
        </p:nvSpPr>
        <p:spPr>
          <a:xfrm>
            <a:off x="3663009" y="2930353"/>
            <a:ext cx="2494722" cy="2346283"/>
          </a:xfrm>
          <a:prstGeom prst="rect">
            <a:avLst/>
          </a:prstGeom>
          <a:noFill/>
        </p:spPr>
        <p:txBody>
          <a:bodyPr wrap="square" rtlCol="0">
            <a:spAutoFit/>
          </a:bodyPr>
          <a:lstStyle/>
          <a:p>
            <a:pPr>
              <a:lnSpc>
                <a:spcPct val="150000"/>
              </a:lnSpc>
            </a:pPr>
            <a:r>
              <a:rPr lang="zh-CN" altLang="en-US" sz="2000" dirty="0">
                <a:latin typeface="+mj-ea"/>
                <a:ea typeface="+mj-ea"/>
              </a:rPr>
              <a:t>同样，由给定语法知：</a:t>
            </a:r>
            <a:endParaRPr lang="en-US" altLang="zh-CN" sz="2000" dirty="0">
              <a:latin typeface="+mj-ea"/>
              <a:ea typeface="+mj-ea"/>
            </a:endParaRPr>
          </a:p>
          <a:p>
            <a:pPr>
              <a:lnSpc>
                <a:spcPct val="150000"/>
              </a:lnSpc>
            </a:pPr>
            <a:r>
              <a:rPr lang="en-US" altLang="zh-CN" sz="2000" dirty="0">
                <a:latin typeface="+mj-ea"/>
                <a:ea typeface="+mj-ea"/>
              </a:rPr>
              <a:t>‘a’</a:t>
            </a:r>
            <a:r>
              <a:rPr lang="zh-CN" altLang="en-US" sz="2000" dirty="0">
                <a:latin typeface="+mj-ea"/>
                <a:ea typeface="+mj-ea"/>
              </a:rPr>
              <a:t>由变量</a:t>
            </a:r>
            <a:r>
              <a:rPr lang="en-US" altLang="zh-CN" sz="2000" dirty="0">
                <a:latin typeface="+mj-ea"/>
                <a:ea typeface="+mj-ea"/>
              </a:rPr>
              <a:t>A</a:t>
            </a:r>
            <a:r>
              <a:rPr lang="zh-CN" altLang="en-US" sz="2000" dirty="0">
                <a:latin typeface="+mj-ea"/>
                <a:ea typeface="+mj-ea"/>
              </a:rPr>
              <a:t>或</a:t>
            </a:r>
            <a:r>
              <a:rPr lang="en-US" altLang="zh-CN" sz="2000" dirty="0">
                <a:latin typeface="+mj-ea"/>
                <a:ea typeface="+mj-ea"/>
              </a:rPr>
              <a:t>C</a:t>
            </a:r>
            <a:r>
              <a:rPr lang="zh-CN" altLang="en-US" sz="2000" dirty="0">
                <a:latin typeface="+mj-ea"/>
                <a:ea typeface="+mj-ea"/>
              </a:rPr>
              <a:t>得到，将</a:t>
            </a:r>
            <a:r>
              <a:rPr lang="en-US" altLang="zh-CN" sz="2000" dirty="0">
                <a:latin typeface="+mj-ea"/>
              </a:rPr>
              <a:t>A</a:t>
            </a:r>
            <a:r>
              <a:rPr lang="zh-CN" altLang="en-US" sz="2000" dirty="0">
                <a:latin typeface="+mj-ea"/>
              </a:rPr>
              <a:t>和</a:t>
            </a:r>
            <a:r>
              <a:rPr lang="en-US" altLang="zh-CN" sz="2000" dirty="0">
                <a:latin typeface="+mj-ea"/>
              </a:rPr>
              <a:t>C</a:t>
            </a:r>
            <a:r>
              <a:rPr lang="zh-CN" altLang="en-US" sz="2000" dirty="0">
                <a:latin typeface="+mj-ea"/>
                <a:ea typeface="+mj-ea"/>
              </a:rPr>
              <a:t>填入第一行第二列，也即：</a:t>
            </a:r>
            <a:endParaRPr lang="en-US" altLang="zh-CN" sz="2000" dirty="0">
              <a:latin typeface="+mj-ea"/>
              <a:ea typeface="+mj-ea"/>
            </a:endParaRPr>
          </a:p>
          <a:p>
            <a:pPr>
              <a:lnSpc>
                <a:spcPct val="150000"/>
              </a:lnSpc>
            </a:pPr>
            <a:r>
              <a:rPr lang="en-US" altLang="zh-CN" sz="2000" dirty="0">
                <a:latin typeface="+mj-ea"/>
                <a:ea typeface="+mj-ea"/>
              </a:rPr>
              <a:t>‘a’: X(2,2)={A,C}</a:t>
            </a:r>
            <a:endParaRPr lang="zh-CN" altLang="en-US" sz="2000" dirty="0">
              <a:latin typeface="+mj-ea"/>
              <a:ea typeface="+mj-ea"/>
            </a:endParaRPr>
          </a:p>
        </p:txBody>
      </p:sp>
      <p:pic>
        <p:nvPicPr>
          <p:cNvPr id="12" name="图片 11">
            <a:extLst>
              <a:ext uri="{FF2B5EF4-FFF2-40B4-BE49-F238E27FC236}">
                <a16:creationId xmlns:a16="http://schemas.microsoft.com/office/drawing/2014/main" id="{856CB408-2555-405C-ABC5-3E23A4085490}"/>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Tree>
    <p:extLst>
      <p:ext uri="{BB962C8B-B14F-4D97-AF65-F5344CB8AC3E}">
        <p14:creationId xmlns:p14="http://schemas.microsoft.com/office/powerpoint/2010/main" val="3162776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t>自然语言处理</a:t>
            </a:r>
          </a:p>
        </p:txBody>
      </p:sp>
      <p:sp>
        <p:nvSpPr>
          <p:cNvPr id="8" name="内容占位符 2">
            <a:extLst>
              <a:ext uri="{FF2B5EF4-FFF2-40B4-BE49-F238E27FC236}">
                <a16:creationId xmlns:a16="http://schemas.microsoft.com/office/drawing/2014/main" id="{72133F39-DE7C-44A2-8211-F6CB5747D68F}"/>
              </a:ext>
            </a:extLst>
          </p:cNvPr>
          <p:cNvSpPr>
            <a:spLocks noGrp="1"/>
          </p:cNvSpPr>
          <p:nvPr>
            <p:ph idx="1"/>
          </p:nvPr>
        </p:nvSpPr>
        <p:spPr>
          <a:xfrm>
            <a:off x="987170" y="1478989"/>
            <a:ext cx="11082910" cy="3988160"/>
          </a:xfrm>
        </p:spPr>
        <p:txBody>
          <a:bodyPr>
            <a:normAutofit/>
          </a:bodyPr>
          <a:lstStyle/>
          <a:p>
            <a:pPr>
              <a:lnSpc>
                <a:spcPct val="130000"/>
              </a:lnSpc>
            </a:pPr>
            <a:r>
              <a:rPr lang="zh-CN" altLang="en-US" dirty="0"/>
              <a:t>上下文无关的文法（</a:t>
            </a:r>
            <a:r>
              <a:rPr lang="en-US" altLang="zh-CN" dirty="0"/>
              <a:t>Context-Free Grammar</a:t>
            </a:r>
            <a:r>
              <a:rPr lang="zh-CN" altLang="en-US" dirty="0"/>
              <a:t>）</a:t>
            </a:r>
            <a:endParaRPr lang="en-US" altLang="zh-CN" dirty="0"/>
          </a:p>
          <a:p>
            <a:pPr>
              <a:lnSpc>
                <a:spcPct val="130000"/>
              </a:lnSpc>
            </a:pPr>
            <a:r>
              <a:rPr lang="zh-CN" altLang="en-US" dirty="0"/>
              <a:t>句法分析（</a:t>
            </a:r>
            <a:r>
              <a:rPr lang="en-US" altLang="zh-CN" dirty="0"/>
              <a:t>Parsing</a:t>
            </a:r>
            <a:r>
              <a:rPr lang="zh-CN" altLang="en-US" dirty="0"/>
              <a:t>）</a:t>
            </a:r>
            <a:endParaRPr lang="en-US" altLang="zh-CN" dirty="0"/>
          </a:p>
          <a:p>
            <a:pPr>
              <a:lnSpc>
                <a:spcPct val="130000"/>
              </a:lnSpc>
            </a:pPr>
            <a:r>
              <a:rPr lang="en-US" altLang="zh-CN" dirty="0"/>
              <a:t>n</a:t>
            </a:r>
            <a:r>
              <a:rPr lang="zh-CN" altLang="en-US" dirty="0"/>
              <a:t>元模型（</a:t>
            </a:r>
            <a:r>
              <a:rPr lang="en-US" altLang="zh-CN" dirty="0"/>
              <a:t>n-gram</a:t>
            </a:r>
            <a:r>
              <a:rPr lang="zh-CN" altLang="en-US" dirty="0"/>
              <a:t>）</a:t>
            </a:r>
            <a:endParaRPr lang="en-US" altLang="zh-CN" dirty="0"/>
          </a:p>
          <a:p>
            <a:pPr>
              <a:lnSpc>
                <a:spcPct val="130000"/>
              </a:lnSpc>
            </a:pPr>
            <a:r>
              <a:rPr lang="zh-CN" altLang="en-US" dirty="0"/>
              <a:t>分词（</a:t>
            </a:r>
            <a:r>
              <a:rPr lang="en-US" altLang="zh-CN" dirty="0"/>
              <a:t>Tokenization</a:t>
            </a:r>
            <a:r>
              <a:rPr lang="zh-CN" altLang="en-US" dirty="0"/>
              <a:t>）</a:t>
            </a:r>
            <a:endParaRPr lang="en-US" altLang="zh-CN" dirty="0"/>
          </a:p>
          <a:p>
            <a:pPr>
              <a:lnSpc>
                <a:spcPct val="130000"/>
              </a:lnSpc>
            </a:pPr>
            <a:r>
              <a:rPr lang="zh-CN" altLang="en-US" dirty="0"/>
              <a:t>基于马尔科夫模型的文本生成</a:t>
            </a:r>
            <a:endParaRPr lang="en-US" altLang="zh-CN" dirty="0"/>
          </a:p>
        </p:txBody>
      </p:sp>
    </p:spTree>
    <p:extLst>
      <p:ext uri="{BB962C8B-B14F-4D97-AF65-F5344CB8AC3E}">
        <p14:creationId xmlns:p14="http://schemas.microsoft.com/office/powerpoint/2010/main" val="1658383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2</a:t>
            </a:r>
            <a:r>
              <a:rPr lang="zh-CN" altLang="en-US" sz="2400" dirty="0"/>
              <a:t>：填充表格</a:t>
            </a:r>
            <a:endParaRPr lang="en-US" altLang="zh-CN" sz="2400" dirty="0"/>
          </a:p>
        </p:txBody>
      </p:sp>
      <p:pic>
        <p:nvPicPr>
          <p:cNvPr id="6" name="图片 5">
            <a:extLst>
              <a:ext uri="{FF2B5EF4-FFF2-40B4-BE49-F238E27FC236}">
                <a16:creationId xmlns:a16="http://schemas.microsoft.com/office/drawing/2014/main" id="{C5BE1651-CF93-464B-8A97-6138742DBAC9}"/>
              </a:ext>
            </a:extLst>
          </p:cNvPr>
          <p:cNvPicPr>
            <a:picLocks noChangeAspect="1"/>
          </p:cNvPicPr>
          <p:nvPr/>
        </p:nvPicPr>
        <p:blipFill>
          <a:blip r:embed="rId3"/>
          <a:stretch>
            <a:fillRect/>
          </a:stretch>
        </p:blipFill>
        <p:spPr>
          <a:xfrm>
            <a:off x="6293964" y="2764734"/>
            <a:ext cx="5169166" cy="3257717"/>
          </a:xfrm>
          <a:prstGeom prst="rect">
            <a:avLst/>
          </a:prstGeom>
        </p:spPr>
      </p:pic>
      <p:sp>
        <p:nvSpPr>
          <p:cNvPr id="11" name="文本框 10">
            <a:extLst>
              <a:ext uri="{FF2B5EF4-FFF2-40B4-BE49-F238E27FC236}">
                <a16:creationId xmlns:a16="http://schemas.microsoft.com/office/drawing/2014/main" id="{993EF2E4-A0D2-4853-BEF3-82182016DFCA}"/>
              </a:ext>
            </a:extLst>
          </p:cNvPr>
          <p:cNvSpPr txBox="1"/>
          <p:nvPr/>
        </p:nvSpPr>
        <p:spPr>
          <a:xfrm>
            <a:off x="3663009" y="2930353"/>
            <a:ext cx="2494722" cy="961289"/>
          </a:xfrm>
          <a:prstGeom prst="rect">
            <a:avLst/>
          </a:prstGeom>
          <a:noFill/>
        </p:spPr>
        <p:txBody>
          <a:bodyPr wrap="square" rtlCol="0">
            <a:spAutoFit/>
          </a:bodyPr>
          <a:lstStyle/>
          <a:p>
            <a:pPr>
              <a:lnSpc>
                <a:spcPct val="150000"/>
              </a:lnSpc>
            </a:pPr>
            <a:r>
              <a:rPr lang="zh-CN" altLang="en-US" sz="2000" dirty="0">
                <a:latin typeface="+mj-ea"/>
                <a:ea typeface="+mj-ea"/>
              </a:rPr>
              <a:t>同理：</a:t>
            </a:r>
            <a:endParaRPr lang="en-US" altLang="zh-CN" sz="2000" dirty="0">
              <a:latin typeface="+mj-ea"/>
              <a:ea typeface="+mj-ea"/>
            </a:endParaRPr>
          </a:p>
          <a:p>
            <a:pPr>
              <a:lnSpc>
                <a:spcPct val="150000"/>
              </a:lnSpc>
            </a:pPr>
            <a:r>
              <a:rPr lang="en-US" altLang="zh-CN" sz="2000" dirty="0">
                <a:latin typeface="+mj-ea"/>
                <a:ea typeface="+mj-ea"/>
              </a:rPr>
              <a:t>‘a’: X(3,3)={A,C}</a:t>
            </a:r>
            <a:endParaRPr lang="zh-CN" altLang="en-US" sz="2000" dirty="0">
              <a:latin typeface="+mj-ea"/>
              <a:ea typeface="+mj-ea"/>
            </a:endParaRPr>
          </a:p>
        </p:txBody>
      </p:sp>
      <p:pic>
        <p:nvPicPr>
          <p:cNvPr id="12" name="图片 11">
            <a:extLst>
              <a:ext uri="{FF2B5EF4-FFF2-40B4-BE49-F238E27FC236}">
                <a16:creationId xmlns:a16="http://schemas.microsoft.com/office/drawing/2014/main" id="{FF0A3176-E2FF-4437-B558-4DE36B0343E4}"/>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Tree>
    <p:extLst>
      <p:ext uri="{BB962C8B-B14F-4D97-AF65-F5344CB8AC3E}">
        <p14:creationId xmlns:p14="http://schemas.microsoft.com/office/powerpoint/2010/main" val="2268579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2</a:t>
            </a:r>
            <a:r>
              <a:rPr lang="zh-CN" altLang="en-US" sz="2400" dirty="0"/>
              <a:t>：填充表格</a:t>
            </a:r>
            <a:endParaRPr lang="en-US" altLang="zh-CN" sz="2400" dirty="0"/>
          </a:p>
        </p:txBody>
      </p:sp>
      <p:pic>
        <p:nvPicPr>
          <p:cNvPr id="9" name="图片 8">
            <a:extLst>
              <a:ext uri="{FF2B5EF4-FFF2-40B4-BE49-F238E27FC236}">
                <a16:creationId xmlns:a16="http://schemas.microsoft.com/office/drawing/2014/main" id="{715BC760-9559-47F8-B46A-83141E1C13B8}"/>
              </a:ext>
            </a:extLst>
          </p:cNvPr>
          <p:cNvPicPr>
            <a:picLocks noChangeAspect="1"/>
          </p:cNvPicPr>
          <p:nvPr/>
        </p:nvPicPr>
        <p:blipFill>
          <a:blip r:embed="rId3"/>
          <a:stretch>
            <a:fillRect/>
          </a:stretch>
        </p:blipFill>
        <p:spPr>
          <a:xfrm>
            <a:off x="6434771" y="2764734"/>
            <a:ext cx="5131064" cy="3219615"/>
          </a:xfrm>
          <a:prstGeom prst="rect">
            <a:avLst/>
          </a:prstGeom>
        </p:spPr>
      </p:pic>
      <p:pic>
        <p:nvPicPr>
          <p:cNvPr id="11" name="图片 10">
            <a:extLst>
              <a:ext uri="{FF2B5EF4-FFF2-40B4-BE49-F238E27FC236}">
                <a16:creationId xmlns:a16="http://schemas.microsoft.com/office/drawing/2014/main" id="{E0B1CC36-3187-4CE9-9D4F-60504C62B1CC}"/>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
        <p:nvSpPr>
          <p:cNvPr id="12" name="文本框 11">
            <a:extLst>
              <a:ext uri="{FF2B5EF4-FFF2-40B4-BE49-F238E27FC236}">
                <a16:creationId xmlns:a16="http://schemas.microsoft.com/office/drawing/2014/main" id="{9A84FFC3-ACC8-44D3-BF08-CD3C0EF83F52}"/>
              </a:ext>
            </a:extLst>
          </p:cNvPr>
          <p:cNvSpPr txBox="1"/>
          <p:nvPr/>
        </p:nvSpPr>
        <p:spPr>
          <a:xfrm>
            <a:off x="3663009" y="2930353"/>
            <a:ext cx="2494722" cy="1422954"/>
          </a:xfrm>
          <a:prstGeom prst="rect">
            <a:avLst/>
          </a:prstGeom>
          <a:noFill/>
        </p:spPr>
        <p:txBody>
          <a:bodyPr wrap="square" rtlCol="0">
            <a:spAutoFit/>
          </a:bodyPr>
          <a:lstStyle/>
          <a:p>
            <a:pPr>
              <a:lnSpc>
                <a:spcPct val="150000"/>
              </a:lnSpc>
            </a:pPr>
            <a:r>
              <a:rPr lang="zh-CN" altLang="en-US" sz="2000" dirty="0">
                <a:latin typeface="+mj-ea"/>
                <a:ea typeface="+mj-ea"/>
              </a:rPr>
              <a:t>同理：</a:t>
            </a:r>
            <a:endParaRPr lang="en-US" altLang="zh-CN" sz="2000" dirty="0">
              <a:latin typeface="+mj-ea"/>
              <a:ea typeface="+mj-ea"/>
            </a:endParaRPr>
          </a:p>
          <a:p>
            <a:pPr>
              <a:lnSpc>
                <a:spcPct val="150000"/>
              </a:lnSpc>
            </a:pPr>
            <a:r>
              <a:rPr lang="en-US" altLang="zh-CN" sz="2000" dirty="0">
                <a:latin typeface="+mj-ea"/>
                <a:ea typeface="+mj-ea"/>
              </a:rPr>
              <a:t>‘b’: X(4,4)={B}</a:t>
            </a:r>
          </a:p>
          <a:p>
            <a:pPr>
              <a:lnSpc>
                <a:spcPct val="150000"/>
              </a:lnSpc>
            </a:pPr>
            <a:r>
              <a:rPr lang="en-US" altLang="zh-CN" sz="2000" dirty="0">
                <a:latin typeface="+mj-ea"/>
              </a:rPr>
              <a:t>‘a’: X(5,5)={A,C}</a:t>
            </a:r>
            <a:endParaRPr lang="zh-CN" altLang="en-US" sz="2000" dirty="0">
              <a:latin typeface="+mj-ea"/>
            </a:endParaRPr>
          </a:p>
        </p:txBody>
      </p:sp>
    </p:spTree>
    <p:extLst>
      <p:ext uri="{BB962C8B-B14F-4D97-AF65-F5344CB8AC3E}">
        <p14:creationId xmlns:p14="http://schemas.microsoft.com/office/powerpoint/2010/main" val="1782144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2</a:t>
            </a:r>
            <a:r>
              <a:rPr lang="zh-CN" altLang="en-US" sz="2400" dirty="0"/>
              <a:t>：填充表格</a:t>
            </a:r>
            <a:endParaRPr lang="en-US" altLang="zh-CN" sz="2400" dirty="0"/>
          </a:p>
        </p:txBody>
      </p:sp>
      <p:pic>
        <p:nvPicPr>
          <p:cNvPr id="6" name="图片 5">
            <a:extLst>
              <a:ext uri="{FF2B5EF4-FFF2-40B4-BE49-F238E27FC236}">
                <a16:creationId xmlns:a16="http://schemas.microsoft.com/office/drawing/2014/main" id="{BD3EA7E9-9750-4764-B1E8-C1B5CD8E203C}"/>
              </a:ext>
            </a:extLst>
          </p:cNvPr>
          <p:cNvPicPr>
            <a:picLocks noChangeAspect="1"/>
          </p:cNvPicPr>
          <p:nvPr/>
        </p:nvPicPr>
        <p:blipFill>
          <a:blip r:embed="rId3"/>
          <a:stretch>
            <a:fillRect/>
          </a:stretch>
        </p:blipFill>
        <p:spPr>
          <a:xfrm>
            <a:off x="6543685" y="2880374"/>
            <a:ext cx="5054860" cy="3219615"/>
          </a:xfrm>
          <a:prstGeom prst="rect">
            <a:avLst/>
          </a:prstGeom>
        </p:spPr>
      </p:pic>
      <p:pic>
        <p:nvPicPr>
          <p:cNvPr id="11" name="图片 10">
            <a:extLst>
              <a:ext uri="{FF2B5EF4-FFF2-40B4-BE49-F238E27FC236}">
                <a16:creationId xmlns:a16="http://schemas.microsoft.com/office/drawing/2014/main" id="{0BC4613D-DCCF-45B7-A9CC-69311200B4AB}"/>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
        <p:nvSpPr>
          <p:cNvPr id="12" name="文本框 11">
            <a:extLst>
              <a:ext uri="{FF2B5EF4-FFF2-40B4-BE49-F238E27FC236}">
                <a16:creationId xmlns:a16="http://schemas.microsoft.com/office/drawing/2014/main" id="{0FC83592-EABE-4505-98F4-088DC04F8414}"/>
              </a:ext>
            </a:extLst>
          </p:cNvPr>
          <p:cNvSpPr txBox="1"/>
          <p:nvPr/>
        </p:nvSpPr>
        <p:spPr>
          <a:xfrm>
            <a:off x="3525536" y="2739620"/>
            <a:ext cx="2781839" cy="2805320"/>
          </a:xfrm>
          <a:prstGeom prst="rect">
            <a:avLst/>
          </a:prstGeom>
          <a:noFill/>
        </p:spPr>
        <p:txBody>
          <a:bodyPr wrap="square" rtlCol="0">
            <a:spAutoFit/>
          </a:bodyPr>
          <a:lstStyle/>
          <a:p>
            <a:pPr>
              <a:lnSpc>
                <a:spcPct val="150000"/>
              </a:lnSpc>
            </a:pPr>
            <a:r>
              <a:rPr lang="zh-CN" altLang="en-US" sz="2000" dirty="0">
                <a:latin typeface="+mj-ea"/>
                <a:ea typeface="+mj-ea"/>
              </a:rPr>
              <a:t>第二行考虑长度为</a:t>
            </a:r>
            <a:r>
              <a:rPr lang="en-US" altLang="zh-CN" sz="2000" dirty="0">
                <a:latin typeface="+mj-ea"/>
                <a:ea typeface="+mj-ea"/>
              </a:rPr>
              <a:t>2</a:t>
            </a:r>
            <a:r>
              <a:rPr lang="zh-CN" altLang="en-US" sz="2000" dirty="0">
                <a:latin typeface="+mj-ea"/>
                <a:ea typeface="+mj-ea"/>
              </a:rPr>
              <a:t>的子串</a:t>
            </a:r>
            <a:r>
              <a:rPr lang="en-US" altLang="zh-CN" sz="2000" dirty="0">
                <a:latin typeface="+mn-lt"/>
                <a:ea typeface="+mj-ea"/>
              </a:rPr>
              <a:t>’</a:t>
            </a:r>
            <a:r>
              <a:rPr lang="en-US" altLang="zh-CN" sz="2000" dirty="0" err="1">
                <a:latin typeface="+mn-lt"/>
                <a:ea typeface="+mj-ea"/>
              </a:rPr>
              <a:t>ba</a:t>
            </a:r>
            <a:r>
              <a:rPr lang="en-US" altLang="zh-CN" sz="2000" dirty="0">
                <a:latin typeface="+mn-lt"/>
                <a:ea typeface="+mj-ea"/>
              </a:rPr>
              <a:t>’, ’aa’, ’ab’, ’</a:t>
            </a:r>
            <a:r>
              <a:rPr lang="en-US" altLang="zh-CN" sz="2000" dirty="0" err="1">
                <a:latin typeface="+mn-lt"/>
                <a:ea typeface="+mj-ea"/>
              </a:rPr>
              <a:t>ba</a:t>
            </a:r>
            <a:r>
              <a:rPr lang="en-US" altLang="zh-CN" sz="2000" dirty="0">
                <a:latin typeface="+mn-lt"/>
                <a:ea typeface="+mj-ea"/>
              </a:rPr>
              <a:t>’</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n-lt"/>
              </a:rPr>
              <a:t>’</a:t>
            </a:r>
            <a:r>
              <a:rPr lang="en-US" altLang="zh-CN" sz="2000" dirty="0" err="1">
                <a:latin typeface="+mn-lt"/>
              </a:rPr>
              <a:t>ba</a:t>
            </a:r>
            <a:r>
              <a:rPr lang="en-US" altLang="zh-CN" sz="2000" dirty="0">
                <a:latin typeface="+mn-lt"/>
              </a:rPr>
              <a:t>’: X(1,2)</a:t>
            </a:r>
          </a:p>
          <a:p>
            <a:pPr>
              <a:lnSpc>
                <a:spcPct val="150000"/>
              </a:lnSpc>
            </a:pPr>
            <a:r>
              <a:rPr lang="en-US" altLang="zh-CN" sz="2000" dirty="0">
                <a:latin typeface="+mn-lt"/>
              </a:rPr>
              <a:t>=(X(1,1),X(2,2))</a:t>
            </a:r>
          </a:p>
          <a:p>
            <a:pPr>
              <a:lnSpc>
                <a:spcPct val="150000"/>
              </a:lnSpc>
            </a:pPr>
            <a:r>
              <a:rPr lang="en-US" altLang="zh-CN" sz="2000" dirty="0">
                <a:latin typeface="+mn-lt"/>
                <a:ea typeface="+mj-ea"/>
              </a:rPr>
              <a:t>={B}{A,C}={BA,BC}</a:t>
            </a:r>
          </a:p>
          <a:p>
            <a:pPr>
              <a:lnSpc>
                <a:spcPct val="150000"/>
              </a:lnSpc>
            </a:pPr>
            <a:r>
              <a:rPr lang="en-US" altLang="zh-CN" sz="2000" dirty="0">
                <a:latin typeface="+mn-lt"/>
                <a:ea typeface="+mj-ea"/>
              </a:rPr>
              <a:t>={A,S}={S,A}</a:t>
            </a:r>
          </a:p>
        </p:txBody>
      </p:sp>
      <p:cxnSp>
        <p:nvCxnSpPr>
          <p:cNvPr id="13" name="直接箭头连接符 12">
            <a:extLst>
              <a:ext uri="{FF2B5EF4-FFF2-40B4-BE49-F238E27FC236}">
                <a16:creationId xmlns:a16="http://schemas.microsoft.com/office/drawing/2014/main" id="{9EB1CB1F-BF4A-4704-8597-58730D568E74}"/>
              </a:ext>
            </a:extLst>
          </p:cNvPr>
          <p:cNvCxnSpPr>
            <a:cxnSpLocks/>
          </p:cNvCxnSpPr>
          <p:nvPr/>
        </p:nvCxnSpPr>
        <p:spPr>
          <a:xfrm flipV="1">
            <a:off x="7541059" y="5329382"/>
            <a:ext cx="4657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861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2</a:t>
            </a:r>
            <a:r>
              <a:rPr lang="zh-CN" altLang="en-US" sz="2400" dirty="0"/>
              <a:t>：填充表格</a:t>
            </a:r>
            <a:endParaRPr lang="en-US" altLang="zh-CN" sz="2400" dirty="0"/>
          </a:p>
        </p:txBody>
      </p:sp>
      <p:pic>
        <p:nvPicPr>
          <p:cNvPr id="6" name="图片 5">
            <a:extLst>
              <a:ext uri="{FF2B5EF4-FFF2-40B4-BE49-F238E27FC236}">
                <a16:creationId xmlns:a16="http://schemas.microsoft.com/office/drawing/2014/main" id="{A5FDFF53-480E-49D2-AB90-87E2197C8BD8}"/>
              </a:ext>
            </a:extLst>
          </p:cNvPr>
          <p:cNvPicPr>
            <a:picLocks noChangeAspect="1"/>
          </p:cNvPicPr>
          <p:nvPr/>
        </p:nvPicPr>
        <p:blipFill>
          <a:blip r:embed="rId3"/>
          <a:stretch>
            <a:fillRect/>
          </a:stretch>
        </p:blipFill>
        <p:spPr>
          <a:xfrm>
            <a:off x="6422335" y="2880374"/>
            <a:ext cx="5143764" cy="3181514"/>
          </a:xfrm>
          <a:prstGeom prst="rect">
            <a:avLst/>
          </a:prstGeom>
        </p:spPr>
      </p:pic>
      <p:pic>
        <p:nvPicPr>
          <p:cNvPr id="11" name="图片 10">
            <a:extLst>
              <a:ext uri="{FF2B5EF4-FFF2-40B4-BE49-F238E27FC236}">
                <a16:creationId xmlns:a16="http://schemas.microsoft.com/office/drawing/2014/main" id="{749FF9E4-ABE2-4CCA-9A89-D5079F65F434}"/>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
        <p:nvSpPr>
          <p:cNvPr id="12" name="文本框 11">
            <a:extLst>
              <a:ext uri="{FF2B5EF4-FFF2-40B4-BE49-F238E27FC236}">
                <a16:creationId xmlns:a16="http://schemas.microsoft.com/office/drawing/2014/main" id="{03A99DBD-C79B-47DD-A93F-538A65F37685}"/>
              </a:ext>
            </a:extLst>
          </p:cNvPr>
          <p:cNvSpPr txBox="1"/>
          <p:nvPr/>
        </p:nvSpPr>
        <p:spPr>
          <a:xfrm>
            <a:off x="3568369" y="2868418"/>
            <a:ext cx="2781839" cy="2759153"/>
          </a:xfrm>
          <a:prstGeom prst="rect">
            <a:avLst/>
          </a:prstGeom>
          <a:noFill/>
        </p:spPr>
        <p:txBody>
          <a:bodyPr wrap="square" rtlCol="0">
            <a:spAutoFit/>
          </a:bodyPr>
          <a:lstStyle/>
          <a:p>
            <a:pPr>
              <a:lnSpc>
                <a:spcPct val="150000"/>
              </a:lnSpc>
            </a:pPr>
            <a:r>
              <a:rPr lang="en-US" altLang="zh-CN" sz="2000" dirty="0">
                <a:latin typeface="+mn-lt"/>
              </a:rPr>
              <a:t>’aa’: X(2,3)</a:t>
            </a:r>
          </a:p>
          <a:p>
            <a:pPr algn="ctr">
              <a:lnSpc>
                <a:spcPct val="150000"/>
              </a:lnSpc>
            </a:pPr>
            <a:r>
              <a:rPr lang="en-US" altLang="zh-CN" dirty="0">
                <a:solidFill>
                  <a:schemeClr val="bg1">
                    <a:lumMod val="75000"/>
                  </a:schemeClr>
                </a:solidFill>
                <a:latin typeface="+mn-lt"/>
              </a:rPr>
              <a:t>X(</a:t>
            </a:r>
            <a:r>
              <a:rPr lang="en-US" altLang="zh-CN" dirty="0" err="1">
                <a:solidFill>
                  <a:schemeClr val="bg1">
                    <a:lumMod val="75000"/>
                  </a:schemeClr>
                </a:solidFill>
                <a:latin typeface="+mn-lt"/>
              </a:rPr>
              <a:t>i,j</a:t>
            </a:r>
            <a:r>
              <a:rPr lang="en-US" altLang="zh-CN" dirty="0">
                <a:solidFill>
                  <a:schemeClr val="bg1">
                    <a:lumMod val="75000"/>
                  </a:schemeClr>
                </a:solidFill>
                <a:latin typeface="+mn-lt"/>
              </a:rPr>
              <a:t>)=(X(</a:t>
            </a:r>
            <a:r>
              <a:rPr lang="en-US" altLang="zh-CN" dirty="0" err="1">
                <a:solidFill>
                  <a:schemeClr val="bg1">
                    <a:lumMod val="75000"/>
                  </a:schemeClr>
                </a:solidFill>
                <a:latin typeface="+mn-lt"/>
              </a:rPr>
              <a:t>i,i</a:t>
            </a:r>
            <a:r>
              <a:rPr lang="en-US" altLang="zh-CN" dirty="0">
                <a:solidFill>
                  <a:schemeClr val="bg1">
                    <a:lumMod val="75000"/>
                  </a:schemeClr>
                </a:solidFill>
                <a:latin typeface="+mn-lt"/>
              </a:rPr>
              <a:t>),X(i+1,j))</a:t>
            </a:r>
          </a:p>
          <a:p>
            <a:pPr>
              <a:lnSpc>
                <a:spcPct val="150000"/>
              </a:lnSpc>
            </a:pPr>
            <a:r>
              <a:rPr lang="en-US" altLang="zh-CN" sz="2000" dirty="0">
                <a:latin typeface="+mn-lt"/>
              </a:rPr>
              <a:t>=(X(2,2),X(3,3))</a:t>
            </a:r>
          </a:p>
          <a:p>
            <a:pPr>
              <a:lnSpc>
                <a:spcPct val="150000"/>
              </a:lnSpc>
            </a:pPr>
            <a:r>
              <a:rPr lang="en-US" altLang="zh-CN" sz="2000" dirty="0">
                <a:latin typeface="+mn-lt"/>
                <a:ea typeface="+mj-ea"/>
              </a:rPr>
              <a:t>={A,C}{A,C}</a:t>
            </a:r>
          </a:p>
          <a:p>
            <a:pPr>
              <a:lnSpc>
                <a:spcPct val="150000"/>
              </a:lnSpc>
            </a:pPr>
            <a:r>
              <a:rPr lang="en-US" altLang="zh-CN" sz="2000" dirty="0">
                <a:latin typeface="+mn-lt"/>
                <a:ea typeface="+mj-ea"/>
              </a:rPr>
              <a:t>={AA,AC,CA,CC}</a:t>
            </a:r>
          </a:p>
          <a:p>
            <a:pPr>
              <a:lnSpc>
                <a:spcPct val="150000"/>
              </a:lnSpc>
            </a:pPr>
            <a:r>
              <a:rPr lang="en-US" altLang="zh-CN" sz="2000" dirty="0">
                <a:latin typeface="+mn-lt"/>
                <a:ea typeface="+mj-ea"/>
              </a:rPr>
              <a:t>={</a:t>
            </a:r>
            <a:r>
              <a:rPr lang="en-US" altLang="zh-CN" sz="2000" strike="sngStrike" dirty="0">
                <a:highlight>
                  <a:srgbClr val="FFFF00"/>
                </a:highlight>
                <a:latin typeface="+mn-lt"/>
                <a:ea typeface="+mj-ea"/>
              </a:rPr>
              <a:t>AA,AC,CA</a:t>
            </a:r>
            <a:r>
              <a:rPr lang="en-US" altLang="zh-CN" sz="2000" dirty="0">
                <a:latin typeface="+mn-lt"/>
                <a:ea typeface="+mj-ea"/>
              </a:rPr>
              <a:t>,CC}={B}</a:t>
            </a:r>
          </a:p>
        </p:txBody>
      </p:sp>
      <p:cxnSp>
        <p:nvCxnSpPr>
          <p:cNvPr id="13" name="直接箭头连接符 12">
            <a:extLst>
              <a:ext uri="{FF2B5EF4-FFF2-40B4-BE49-F238E27FC236}">
                <a16:creationId xmlns:a16="http://schemas.microsoft.com/office/drawing/2014/main" id="{F772E4FD-F581-4EBE-BED9-EB544F33645A}"/>
              </a:ext>
            </a:extLst>
          </p:cNvPr>
          <p:cNvCxnSpPr>
            <a:cxnSpLocks/>
          </p:cNvCxnSpPr>
          <p:nvPr/>
        </p:nvCxnSpPr>
        <p:spPr>
          <a:xfrm flipV="1">
            <a:off x="8380044" y="5387255"/>
            <a:ext cx="4657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317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2</a:t>
            </a:r>
            <a:r>
              <a:rPr lang="zh-CN" altLang="en-US" sz="2400" dirty="0"/>
              <a:t>：填充表格</a:t>
            </a:r>
            <a:endParaRPr lang="en-US" altLang="zh-CN" sz="2400" dirty="0"/>
          </a:p>
        </p:txBody>
      </p:sp>
      <p:pic>
        <p:nvPicPr>
          <p:cNvPr id="6" name="图片 5">
            <a:extLst>
              <a:ext uri="{FF2B5EF4-FFF2-40B4-BE49-F238E27FC236}">
                <a16:creationId xmlns:a16="http://schemas.microsoft.com/office/drawing/2014/main" id="{BEF90848-CFBF-44D9-8281-18737A74768B}"/>
              </a:ext>
            </a:extLst>
          </p:cNvPr>
          <p:cNvPicPr>
            <a:picLocks noChangeAspect="1"/>
          </p:cNvPicPr>
          <p:nvPr/>
        </p:nvPicPr>
        <p:blipFill>
          <a:blip r:embed="rId3"/>
          <a:stretch>
            <a:fillRect/>
          </a:stretch>
        </p:blipFill>
        <p:spPr>
          <a:xfrm>
            <a:off x="6285126" y="2880374"/>
            <a:ext cx="5283472" cy="3225966"/>
          </a:xfrm>
          <a:prstGeom prst="rect">
            <a:avLst/>
          </a:prstGeom>
        </p:spPr>
      </p:pic>
      <p:pic>
        <p:nvPicPr>
          <p:cNvPr id="11" name="图片 10">
            <a:extLst>
              <a:ext uri="{FF2B5EF4-FFF2-40B4-BE49-F238E27FC236}">
                <a16:creationId xmlns:a16="http://schemas.microsoft.com/office/drawing/2014/main" id="{1F06CD4E-780F-4890-A01F-223BAE02E232}"/>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
        <p:nvSpPr>
          <p:cNvPr id="12" name="文本框 11">
            <a:extLst>
              <a:ext uri="{FF2B5EF4-FFF2-40B4-BE49-F238E27FC236}">
                <a16:creationId xmlns:a16="http://schemas.microsoft.com/office/drawing/2014/main" id="{29A3BEEF-FA68-406C-909F-0DA382C17703}"/>
              </a:ext>
            </a:extLst>
          </p:cNvPr>
          <p:cNvSpPr txBox="1"/>
          <p:nvPr/>
        </p:nvSpPr>
        <p:spPr>
          <a:xfrm>
            <a:off x="3640496" y="2764734"/>
            <a:ext cx="2781839" cy="2805320"/>
          </a:xfrm>
          <a:prstGeom prst="rect">
            <a:avLst/>
          </a:prstGeom>
          <a:noFill/>
        </p:spPr>
        <p:txBody>
          <a:bodyPr wrap="square" rtlCol="0">
            <a:spAutoFit/>
          </a:bodyPr>
          <a:lstStyle/>
          <a:p>
            <a:pPr>
              <a:lnSpc>
                <a:spcPct val="150000"/>
              </a:lnSpc>
            </a:pPr>
            <a:r>
              <a:rPr lang="zh-CN" altLang="en-US" sz="2000" dirty="0">
                <a:latin typeface="+mj-ea"/>
                <a:ea typeface="+mj-ea"/>
              </a:rPr>
              <a:t>类似地：</a:t>
            </a:r>
            <a:endParaRPr lang="en-US" altLang="zh-CN" sz="2000" dirty="0">
              <a:latin typeface="+mj-ea"/>
              <a:ea typeface="+mj-ea"/>
            </a:endParaRPr>
          </a:p>
          <a:p>
            <a:pPr>
              <a:lnSpc>
                <a:spcPct val="150000"/>
              </a:lnSpc>
            </a:pPr>
            <a:r>
              <a:rPr lang="en-US" altLang="zh-CN" sz="2000" dirty="0">
                <a:latin typeface="+mn-lt"/>
              </a:rPr>
              <a:t>’ab’: X(3,4)</a:t>
            </a:r>
          </a:p>
          <a:p>
            <a:pPr>
              <a:lnSpc>
                <a:spcPct val="150000"/>
              </a:lnSpc>
            </a:pPr>
            <a:r>
              <a:rPr lang="en-US" altLang="zh-CN" sz="2000" dirty="0">
                <a:latin typeface="+mn-lt"/>
              </a:rPr>
              <a:t>={AB,CB} ={AB,</a:t>
            </a:r>
            <a:r>
              <a:rPr lang="en-US" altLang="zh-CN" sz="2000" strike="sngStrike" dirty="0">
                <a:highlight>
                  <a:srgbClr val="FFFF00"/>
                </a:highlight>
                <a:latin typeface="+mn-lt"/>
              </a:rPr>
              <a:t>CB</a:t>
            </a:r>
            <a:r>
              <a:rPr lang="en-US" altLang="zh-CN" sz="2000" dirty="0">
                <a:latin typeface="+mn-lt"/>
              </a:rPr>
              <a:t>}</a:t>
            </a:r>
          </a:p>
          <a:p>
            <a:pPr>
              <a:lnSpc>
                <a:spcPct val="150000"/>
              </a:lnSpc>
            </a:pPr>
            <a:r>
              <a:rPr lang="en-US" altLang="zh-CN" sz="2000" dirty="0">
                <a:latin typeface="+mn-lt"/>
              </a:rPr>
              <a:t>={S,C}</a:t>
            </a:r>
          </a:p>
          <a:p>
            <a:pPr>
              <a:lnSpc>
                <a:spcPct val="150000"/>
              </a:lnSpc>
            </a:pPr>
            <a:r>
              <a:rPr lang="en-US" altLang="zh-CN" sz="2000" dirty="0">
                <a:latin typeface="+mn-lt"/>
                <a:ea typeface="+mj-ea"/>
              </a:rPr>
              <a:t>’</a:t>
            </a:r>
            <a:r>
              <a:rPr lang="en-US" altLang="zh-CN" sz="2000" dirty="0" err="1">
                <a:latin typeface="+mn-lt"/>
                <a:ea typeface="+mj-ea"/>
              </a:rPr>
              <a:t>ba</a:t>
            </a:r>
            <a:r>
              <a:rPr lang="en-US" altLang="zh-CN" sz="2000" dirty="0">
                <a:latin typeface="+mn-lt"/>
                <a:ea typeface="+mj-ea"/>
              </a:rPr>
              <a:t>’: X(4,5)</a:t>
            </a:r>
          </a:p>
          <a:p>
            <a:pPr>
              <a:lnSpc>
                <a:spcPct val="150000"/>
              </a:lnSpc>
            </a:pPr>
            <a:r>
              <a:rPr lang="en-US" altLang="zh-CN" sz="2000" dirty="0">
                <a:latin typeface="+mn-lt"/>
                <a:ea typeface="+mj-ea"/>
              </a:rPr>
              <a:t>={BA,BC}={S,A}</a:t>
            </a:r>
          </a:p>
        </p:txBody>
      </p:sp>
    </p:spTree>
    <p:extLst>
      <p:ext uri="{BB962C8B-B14F-4D97-AF65-F5344CB8AC3E}">
        <p14:creationId xmlns:p14="http://schemas.microsoft.com/office/powerpoint/2010/main" val="188236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a:t>句法分析（</a:t>
            </a:r>
            <a:r>
              <a:rPr lang="en-US" altLang="zh-CN"/>
              <a:t>Parsing</a:t>
            </a:r>
            <a:r>
              <a:rPr lang="zh-CN" altLang="en-US"/>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a:solidFill>
                  <a:srgbClr val="C00000"/>
                </a:solidFill>
              </a:rPr>
              <a:t>CYK</a:t>
            </a:r>
            <a:r>
              <a:rPr lang="zh-CN" altLang="en-US" b="1">
                <a:solidFill>
                  <a:srgbClr val="C00000"/>
                </a:solidFill>
              </a:rPr>
              <a:t>算法 </a:t>
            </a:r>
            <a:r>
              <a:rPr lang="en-US" altLang="zh-CN"/>
              <a:t>(</a:t>
            </a:r>
            <a:r>
              <a:rPr lang="zh-CN" altLang="en-US"/>
              <a:t>作者：</a:t>
            </a:r>
            <a:r>
              <a:rPr lang="en-US" altLang="zh-CN"/>
              <a:t>Ali </a:t>
            </a:r>
            <a:r>
              <a:rPr lang="en-US" altLang="zh-CN" b="1" err="1">
                <a:solidFill>
                  <a:srgbClr val="FF0000"/>
                </a:solidFill>
              </a:rPr>
              <a:t>C</a:t>
            </a:r>
            <a:r>
              <a:rPr lang="en-US" altLang="zh-CN" err="1"/>
              <a:t>ocke</a:t>
            </a:r>
            <a:r>
              <a:rPr lang="en-US" altLang="zh-CN"/>
              <a:t>,</a:t>
            </a:r>
            <a:r>
              <a:rPr lang="zh-CN" altLang="en-US"/>
              <a:t> </a:t>
            </a:r>
            <a:r>
              <a:rPr lang="en-US" altLang="zh-CN"/>
              <a:t>Daniel </a:t>
            </a:r>
            <a:r>
              <a:rPr lang="en-US" altLang="zh-CN" b="1">
                <a:solidFill>
                  <a:srgbClr val="FF0000"/>
                </a:solidFill>
              </a:rPr>
              <a:t>Y</a:t>
            </a:r>
            <a:r>
              <a:rPr lang="en-US" altLang="zh-CN"/>
              <a:t>ounger,</a:t>
            </a:r>
            <a:r>
              <a:rPr lang="zh-CN" altLang="en-US"/>
              <a:t> </a:t>
            </a:r>
            <a:r>
              <a:rPr lang="en-US" altLang="zh-CN" err="1"/>
              <a:t>Tadeo</a:t>
            </a:r>
            <a:r>
              <a:rPr lang="en-US" altLang="zh-CN"/>
              <a:t> </a:t>
            </a:r>
            <a:r>
              <a:rPr lang="en-US" altLang="zh-CN" b="1" err="1">
                <a:solidFill>
                  <a:srgbClr val="FF0000"/>
                </a:solidFill>
              </a:rPr>
              <a:t>K</a:t>
            </a:r>
            <a:r>
              <a:rPr lang="en-US" altLang="zh-CN" err="1"/>
              <a:t>asami</a:t>
            </a:r>
            <a:r>
              <a:rPr lang="en-US" altLang="zh-CN"/>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a:t>CNF</a:t>
            </a:r>
            <a:r>
              <a:rPr lang="zh-CN" altLang="en-US" sz="2400"/>
              <a:t>语法</a:t>
            </a:r>
            <a:r>
              <a:rPr lang="en-US" altLang="zh-CN" sz="2400"/>
              <a:t>G</a:t>
            </a:r>
            <a:r>
              <a:rPr lang="zh-CN" altLang="en-US" sz="2400"/>
              <a:t>：</a:t>
            </a:r>
            <a:endParaRPr lang="en-US" altLang="zh-CN" sz="2400"/>
          </a:p>
          <a:p>
            <a:pPr marL="715963" indent="-404813">
              <a:lnSpc>
                <a:spcPct val="120000"/>
              </a:lnSpc>
              <a:buFont typeface="Wingdings" panose="05000000000000000000" pitchFamily="2" charset="2"/>
              <a:buChar char="ü"/>
            </a:pPr>
            <a:r>
              <a:rPr lang="en-US" altLang="zh-CN" sz="2000"/>
              <a:t>S→AB ∣ BC</a:t>
            </a:r>
          </a:p>
          <a:p>
            <a:pPr marL="715963" indent="-404813">
              <a:lnSpc>
                <a:spcPct val="120000"/>
              </a:lnSpc>
              <a:buFont typeface="Wingdings" panose="05000000000000000000" pitchFamily="2" charset="2"/>
              <a:buChar char="ü"/>
            </a:pPr>
            <a:r>
              <a:rPr lang="en-US" altLang="zh-CN" sz="2000"/>
              <a:t>A→BA ∣ a</a:t>
            </a:r>
            <a:endParaRPr lang="en-US" altLang="zh-CN" sz="200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a:t>输入句子：</a:t>
            </a:r>
            <a:endParaRPr lang="en-US" altLang="zh-CN" sz="2400"/>
          </a:p>
          <a:p>
            <a:pPr marL="0" indent="0">
              <a:lnSpc>
                <a:spcPct val="120000"/>
              </a:lnSpc>
              <a:buNone/>
            </a:pPr>
            <a:r>
              <a:rPr lang="en-US" altLang="zh-CN" sz="2400"/>
              <a:t>   </a:t>
            </a:r>
            <a:r>
              <a:rPr lang="en-US" altLang="zh-CN" sz="2000"/>
              <a:t>w=</a:t>
            </a:r>
            <a:r>
              <a:rPr lang="en-US" altLang="zh-CN" sz="2000" err="1"/>
              <a:t>baaba</a:t>
            </a:r>
            <a:endParaRPr lang="en-US" altLang="zh-CN" sz="200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a:solidFill>
                  <a:schemeClr val="bg1">
                    <a:lumMod val="85000"/>
                  </a:schemeClr>
                </a:solidFill>
              </a:rPr>
              <a:t>Source</a:t>
            </a:r>
            <a:r>
              <a:rPr lang="zh-CN" altLang="en-US">
                <a:solidFill>
                  <a:schemeClr val="bg1">
                    <a:lumMod val="85000"/>
                  </a:schemeClr>
                </a:solidFill>
              </a:rPr>
              <a:t>：</a:t>
            </a:r>
            <a:r>
              <a:rPr lang="en-US" altLang="zh-CN">
                <a:solidFill>
                  <a:schemeClr val="bg1">
                    <a:lumMod val="85000"/>
                  </a:schemeClr>
                </a:solidFill>
              </a:rPr>
              <a:t>https://www.educative.io/answers/what-is-the-cyk-algorithm</a:t>
            </a:r>
            <a:endParaRPr lang="zh-CN" altLang="en-US">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a:solidFill>
                  <a:srgbClr val="C00000"/>
                </a:solidFill>
              </a:rPr>
              <a:t>步骤</a:t>
            </a:r>
            <a:r>
              <a:rPr lang="en-US" altLang="zh-CN" sz="2400" b="1">
                <a:solidFill>
                  <a:srgbClr val="C00000"/>
                </a:solidFill>
              </a:rPr>
              <a:t>2</a:t>
            </a:r>
            <a:r>
              <a:rPr lang="zh-CN" altLang="en-US" sz="2400"/>
              <a:t>：填充表格</a:t>
            </a:r>
            <a:endParaRPr lang="en-US" altLang="zh-CN" sz="2400"/>
          </a:p>
        </p:txBody>
      </p:sp>
      <p:pic>
        <p:nvPicPr>
          <p:cNvPr id="6" name="图片 5">
            <a:extLst>
              <a:ext uri="{FF2B5EF4-FFF2-40B4-BE49-F238E27FC236}">
                <a16:creationId xmlns:a16="http://schemas.microsoft.com/office/drawing/2014/main" id="{917D63B4-54E3-4F47-A70F-03C21FE0E9A6}"/>
              </a:ext>
            </a:extLst>
          </p:cNvPr>
          <p:cNvPicPr>
            <a:picLocks noChangeAspect="1"/>
          </p:cNvPicPr>
          <p:nvPr/>
        </p:nvPicPr>
        <p:blipFill>
          <a:blip r:embed="rId3"/>
          <a:stretch>
            <a:fillRect/>
          </a:stretch>
        </p:blipFill>
        <p:spPr>
          <a:xfrm>
            <a:off x="6515108" y="2892573"/>
            <a:ext cx="5112013" cy="3225966"/>
          </a:xfrm>
          <a:prstGeom prst="rect">
            <a:avLst/>
          </a:prstGeom>
        </p:spPr>
      </p:pic>
      <p:pic>
        <p:nvPicPr>
          <p:cNvPr id="11" name="图片 10">
            <a:extLst>
              <a:ext uri="{FF2B5EF4-FFF2-40B4-BE49-F238E27FC236}">
                <a16:creationId xmlns:a16="http://schemas.microsoft.com/office/drawing/2014/main" id="{FF220000-8DC8-488A-9F47-27A1B5CDF84A}"/>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
        <p:nvSpPr>
          <p:cNvPr id="13" name="文本框 12">
            <a:extLst>
              <a:ext uri="{FF2B5EF4-FFF2-40B4-BE49-F238E27FC236}">
                <a16:creationId xmlns:a16="http://schemas.microsoft.com/office/drawing/2014/main" id="{B96DEA90-AE73-4BFB-A310-25B3D2660281}"/>
              </a:ext>
            </a:extLst>
          </p:cNvPr>
          <p:cNvSpPr txBox="1"/>
          <p:nvPr/>
        </p:nvSpPr>
        <p:spPr>
          <a:xfrm>
            <a:off x="3284878" y="2526453"/>
            <a:ext cx="3427478" cy="3728649"/>
          </a:xfrm>
          <a:prstGeom prst="rect">
            <a:avLst/>
          </a:prstGeom>
          <a:noFill/>
        </p:spPr>
        <p:txBody>
          <a:bodyPr wrap="square" rtlCol="0">
            <a:spAutoFit/>
          </a:bodyPr>
          <a:lstStyle/>
          <a:p>
            <a:pPr>
              <a:lnSpc>
                <a:spcPct val="150000"/>
              </a:lnSpc>
            </a:pPr>
            <a:r>
              <a:rPr lang="zh-CN" altLang="en-US" sz="2000">
                <a:latin typeface="+mj-ea"/>
                <a:ea typeface="+mj-ea"/>
              </a:rPr>
              <a:t>第三行考虑长度为</a:t>
            </a:r>
            <a:r>
              <a:rPr lang="en-US" altLang="zh-CN" sz="2000">
                <a:latin typeface="+mj-ea"/>
                <a:ea typeface="+mj-ea"/>
              </a:rPr>
              <a:t>3</a:t>
            </a:r>
            <a:r>
              <a:rPr lang="zh-CN" altLang="en-US" sz="2000">
                <a:latin typeface="+mj-ea"/>
                <a:ea typeface="+mj-ea"/>
              </a:rPr>
              <a:t>的子串</a:t>
            </a:r>
            <a:r>
              <a:rPr lang="en-US" altLang="zh-CN" sz="2000">
                <a:latin typeface="+mn-lt"/>
                <a:ea typeface="+mj-ea"/>
              </a:rPr>
              <a:t>’</a:t>
            </a:r>
            <a:r>
              <a:rPr lang="en-US" altLang="zh-CN" sz="2000">
                <a:solidFill>
                  <a:schemeClr val="accent1"/>
                </a:solidFill>
                <a:latin typeface="+mn-lt"/>
                <a:ea typeface="+mj-ea"/>
              </a:rPr>
              <a:t>baa</a:t>
            </a:r>
            <a:r>
              <a:rPr lang="en-US" altLang="zh-CN" sz="2000">
                <a:latin typeface="+mn-lt"/>
                <a:ea typeface="+mj-ea"/>
              </a:rPr>
              <a:t>’, ’</a:t>
            </a:r>
            <a:r>
              <a:rPr lang="en-US" altLang="zh-CN" sz="2000" err="1">
                <a:solidFill>
                  <a:srgbClr val="FF0000"/>
                </a:solidFill>
                <a:latin typeface="+mn-lt"/>
                <a:ea typeface="+mj-ea"/>
              </a:rPr>
              <a:t>aab</a:t>
            </a:r>
            <a:r>
              <a:rPr lang="en-US" altLang="zh-CN" sz="2000">
                <a:latin typeface="+mn-lt"/>
                <a:ea typeface="+mj-ea"/>
              </a:rPr>
              <a:t>’, ’</a:t>
            </a:r>
            <a:r>
              <a:rPr lang="en-US" altLang="zh-CN" sz="2000">
                <a:solidFill>
                  <a:schemeClr val="accent6"/>
                </a:solidFill>
                <a:latin typeface="+mn-lt"/>
                <a:ea typeface="+mj-ea"/>
              </a:rPr>
              <a:t>aba</a:t>
            </a:r>
            <a:r>
              <a:rPr lang="en-US" altLang="zh-CN" sz="2000">
                <a:latin typeface="+mn-lt"/>
                <a:ea typeface="+mj-ea"/>
              </a:rPr>
              <a:t>’</a:t>
            </a:r>
            <a:r>
              <a:rPr lang="zh-CN" altLang="en-US" sz="2000">
                <a:latin typeface="+mj-ea"/>
                <a:ea typeface="+mj-ea"/>
              </a:rPr>
              <a:t>：</a:t>
            </a:r>
            <a:endParaRPr lang="en-US" altLang="zh-CN" sz="2000">
              <a:latin typeface="+mj-ea"/>
              <a:ea typeface="+mj-ea"/>
            </a:endParaRPr>
          </a:p>
          <a:p>
            <a:pPr>
              <a:lnSpc>
                <a:spcPct val="150000"/>
              </a:lnSpc>
            </a:pPr>
            <a:r>
              <a:rPr lang="en-US" altLang="zh-CN" sz="2000">
                <a:latin typeface="+mn-lt"/>
              </a:rPr>
              <a:t>’baa’: X(1,3)</a:t>
            </a:r>
          </a:p>
          <a:p>
            <a:pPr>
              <a:lnSpc>
                <a:spcPct val="150000"/>
              </a:lnSpc>
            </a:pPr>
            <a:r>
              <a:rPr lang="zh-CN" altLang="en-US" sz="2000">
                <a:latin typeface="+mj-ea"/>
                <a:ea typeface="+mj-ea"/>
              </a:rPr>
              <a:t>两种可能</a:t>
            </a:r>
            <a:r>
              <a:rPr lang="en-US" altLang="zh-CN" sz="2000">
                <a:latin typeface="+mj-ea"/>
                <a:ea typeface="+mj-ea"/>
              </a:rPr>
              <a:t>: </a:t>
            </a:r>
            <a:r>
              <a:rPr lang="en-US" altLang="zh-CN" sz="2000">
                <a:latin typeface="+mn-lt"/>
              </a:rPr>
              <a:t>['</a:t>
            </a:r>
            <a:r>
              <a:rPr lang="en-US" altLang="zh-CN" sz="2000" err="1">
                <a:latin typeface="+mn-lt"/>
              </a:rPr>
              <a:t>b','aa</a:t>
            </a:r>
            <a:r>
              <a:rPr lang="en-US" altLang="zh-CN" sz="2000">
                <a:latin typeface="+mn-lt"/>
              </a:rPr>
              <a:t>']</a:t>
            </a:r>
            <a:r>
              <a:rPr lang="zh-CN" altLang="en-US" sz="2000">
                <a:latin typeface="+mj-ea"/>
                <a:ea typeface="+mj-ea"/>
              </a:rPr>
              <a:t>和</a:t>
            </a:r>
            <a:r>
              <a:rPr lang="en-US" altLang="zh-CN" sz="2000">
                <a:latin typeface="+mn-lt"/>
              </a:rPr>
              <a:t>['</a:t>
            </a:r>
            <a:r>
              <a:rPr lang="en-US" altLang="zh-CN" sz="2000" err="1">
                <a:latin typeface="+mn-lt"/>
              </a:rPr>
              <a:t>ba</a:t>
            </a:r>
            <a:r>
              <a:rPr lang="en-US" altLang="zh-CN" sz="2000">
                <a:latin typeface="+mn-lt"/>
              </a:rPr>
              <a:t>','a’]</a:t>
            </a:r>
          </a:p>
          <a:p>
            <a:pPr>
              <a:lnSpc>
                <a:spcPct val="150000"/>
              </a:lnSpc>
            </a:pPr>
            <a:r>
              <a:rPr lang="en-US" altLang="zh-CN" sz="2000">
                <a:latin typeface="+mn-lt"/>
              </a:rPr>
              <a:t>['</a:t>
            </a:r>
            <a:r>
              <a:rPr lang="en-US" altLang="zh-CN" sz="2000" err="1">
                <a:latin typeface="+mn-lt"/>
              </a:rPr>
              <a:t>b','aa</a:t>
            </a:r>
            <a:r>
              <a:rPr lang="en-US" altLang="zh-CN" sz="2000">
                <a:latin typeface="+mn-lt"/>
              </a:rPr>
              <a:t>']={B}{B}</a:t>
            </a:r>
          </a:p>
          <a:p>
            <a:pPr>
              <a:lnSpc>
                <a:spcPct val="150000"/>
              </a:lnSpc>
            </a:pPr>
            <a:r>
              <a:rPr lang="en-US" altLang="zh-CN" sz="2000">
                <a:latin typeface="+mn-lt"/>
              </a:rPr>
              <a:t>['</a:t>
            </a:r>
            <a:r>
              <a:rPr lang="en-US" altLang="zh-CN" sz="2000" err="1">
                <a:latin typeface="+mn-lt"/>
              </a:rPr>
              <a:t>ba</a:t>
            </a:r>
            <a:r>
              <a:rPr lang="en-US" altLang="zh-CN" sz="2000">
                <a:latin typeface="+mn-lt"/>
              </a:rPr>
              <a:t>','a']={S,A}{A,C}</a:t>
            </a:r>
          </a:p>
          <a:p>
            <a:pPr>
              <a:lnSpc>
                <a:spcPct val="150000"/>
              </a:lnSpc>
            </a:pPr>
            <a:r>
              <a:rPr lang="en-US" altLang="zh-CN" sz="2000">
                <a:latin typeface="+mn-lt"/>
              </a:rPr>
              <a:t>{BB} ∪{SA,SC,AA,AC}</a:t>
            </a:r>
          </a:p>
          <a:p>
            <a:pPr>
              <a:lnSpc>
                <a:spcPct val="150000"/>
              </a:lnSpc>
            </a:pPr>
            <a:r>
              <a:rPr lang="en-US" altLang="zh-CN" sz="2000">
                <a:latin typeface="+mn-lt"/>
              </a:rPr>
              <a:t>={BB,SA,SC,AA,AC}={Ø}</a:t>
            </a:r>
          </a:p>
        </p:txBody>
      </p:sp>
      <p:grpSp>
        <p:nvGrpSpPr>
          <p:cNvPr id="9" name="组合 8">
            <a:extLst>
              <a:ext uri="{FF2B5EF4-FFF2-40B4-BE49-F238E27FC236}">
                <a16:creationId xmlns:a16="http://schemas.microsoft.com/office/drawing/2014/main" id="{47F680B5-3D94-4DA4-A73A-5677C888E769}"/>
              </a:ext>
            </a:extLst>
          </p:cNvPr>
          <p:cNvGrpSpPr/>
          <p:nvPr/>
        </p:nvGrpSpPr>
        <p:grpSpPr>
          <a:xfrm>
            <a:off x="7509164" y="4941455"/>
            <a:ext cx="1350989" cy="394578"/>
            <a:chOff x="7509164" y="4941455"/>
            <a:chExt cx="1350989" cy="394578"/>
          </a:xfrm>
        </p:grpSpPr>
        <p:cxnSp>
          <p:nvCxnSpPr>
            <p:cNvPr id="12" name="直接箭头连接符 11">
              <a:extLst>
                <a:ext uri="{FF2B5EF4-FFF2-40B4-BE49-F238E27FC236}">
                  <a16:creationId xmlns:a16="http://schemas.microsoft.com/office/drawing/2014/main" id="{52BCFD81-2835-475F-B0F4-4C157C36458D}"/>
                </a:ext>
              </a:extLst>
            </p:cNvPr>
            <p:cNvCxnSpPr/>
            <p:nvPr/>
          </p:nvCxnSpPr>
          <p:spPr>
            <a:xfrm flipV="1">
              <a:off x="7509164" y="4941455"/>
              <a:ext cx="535709" cy="387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971A586-69C9-4CB4-812B-BCA372B07492}"/>
                </a:ext>
              </a:extLst>
            </p:cNvPr>
            <p:cNvCxnSpPr>
              <a:cxnSpLocks/>
            </p:cNvCxnSpPr>
            <p:nvPr/>
          </p:nvCxnSpPr>
          <p:spPr>
            <a:xfrm>
              <a:off x="7642353" y="4941456"/>
              <a:ext cx="1217800" cy="394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72D8526A-C7FF-482C-9C04-2CD19D5E52F3}"/>
              </a:ext>
            </a:extLst>
          </p:cNvPr>
          <p:cNvGrpSpPr/>
          <p:nvPr/>
        </p:nvGrpSpPr>
        <p:grpSpPr>
          <a:xfrm>
            <a:off x="8418413" y="4934804"/>
            <a:ext cx="1350989" cy="394578"/>
            <a:chOff x="8418413" y="4934804"/>
            <a:chExt cx="1350989" cy="394578"/>
          </a:xfrm>
        </p:grpSpPr>
        <p:cxnSp>
          <p:nvCxnSpPr>
            <p:cNvPr id="16" name="直接箭头连接符 15">
              <a:extLst>
                <a:ext uri="{FF2B5EF4-FFF2-40B4-BE49-F238E27FC236}">
                  <a16:creationId xmlns:a16="http://schemas.microsoft.com/office/drawing/2014/main" id="{FCE2F578-39A5-4B35-BC9C-B1D878785E13}"/>
                </a:ext>
              </a:extLst>
            </p:cNvPr>
            <p:cNvCxnSpPr/>
            <p:nvPr/>
          </p:nvCxnSpPr>
          <p:spPr>
            <a:xfrm flipV="1">
              <a:off x="8418413" y="4934804"/>
              <a:ext cx="535709" cy="3879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D4DE04E-F793-4854-93F7-A079188006A1}"/>
                </a:ext>
              </a:extLst>
            </p:cNvPr>
            <p:cNvCxnSpPr>
              <a:cxnSpLocks/>
            </p:cNvCxnSpPr>
            <p:nvPr/>
          </p:nvCxnSpPr>
          <p:spPr>
            <a:xfrm>
              <a:off x="8551602" y="4934805"/>
              <a:ext cx="1217800" cy="3945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C93AD3ED-4711-4E91-A693-1A51EB58D82D}"/>
              </a:ext>
            </a:extLst>
          </p:cNvPr>
          <p:cNvGrpSpPr/>
          <p:nvPr/>
        </p:nvGrpSpPr>
        <p:grpSpPr>
          <a:xfrm>
            <a:off x="9406877" y="4948106"/>
            <a:ext cx="1350989" cy="394578"/>
            <a:chOff x="9406877" y="4948106"/>
            <a:chExt cx="1350989" cy="394578"/>
          </a:xfrm>
        </p:grpSpPr>
        <p:cxnSp>
          <p:nvCxnSpPr>
            <p:cNvPr id="18" name="直接箭头连接符 17">
              <a:extLst>
                <a:ext uri="{FF2B5EF4-FFF2-40B4-BE49-F238E27FC236}">
                  <a16:creationId xmlns:a16="http://schemas.microsoft.com/office/drawing/2014/main" id="{DD722CF1-0137-444E-BD33-8810F61A6775}"/>
                </a:ext>
              </a:extLst>
            </p:cNvPr>
            <p:cNvCxnSpPr/>
            <p:nvPr/>
          </p:nvCxnSpPr>
          <p:spPr>
            <a:xfrm flipV="1">
              <a:off x="9406877" y="4948106"/>
              <a:ext cx="535709" cy="38792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F90BFF0-6348-4DE6-B24F-9ECB9FECD5CF}"/>
                </a:ext>
              </a:extLst>
            </p:cNvPr>
            <p:cNvCxnSpPr>
              <a:cxnSpLocks/>
            </p:cNvCxnSpPr>
            <p:nvPr/>
          </p:nvCxnSpPr>
          <p:spPr>
            <a:xfrm>
              <a:off x="9540066" y="4948107"/>
              <a:ext cx="1217800" cy="39457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657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2</a:t>
            </a:r>
            <a:r>
              <a:rPr lang="zh-CN" altLang="en-US" sz="2400" dirty="0"/>
              <a:t>：填充表格</a:t>
            </a:r>
            <a:endParaRPr lang="en-US" altLang="zh-CN" sz="2400" dirty="0"/>
          </a:p>
        </p:txBody>
      </p:sp>
      <p:pic>
        <p:nvPicPr>
          <p:cNvPr id="6" name="图片 5">
            <a:extLst>
              <a:ext uri="{FF2B5EF4-FFF2-40B4-BE49-F238E27FC236}">
                <a16:creationId xmlns:a16="http://schemas.microsoft.com/office/drawing/2014/main" id="{98607CEA-7F44-489F-BEA4-FDCEC1DF61A3}"/>
              </a:ext>
            </a:extLst>
          </p:cNvPr>
          <p:cNvPicPr>
            <a:picLocks noChangeAspect="1"/>
          </p:cNvPicPr>
          <p:nvPr/>
        </p:nvPicPr>
        <p:blipFill>
          <a:blip r:embed="rId3"/>
          <a:stretch>
            <a:fillRect/>
          </a:stretch>
        </p:blipFill>
        <p:spPr>
          <a:xfrm>
            <a:off x="6634239" y="2823922"/>
            <a:ext cx="5105662" cy="3181514"/>
          </a:xfrm>
          <a:prstGeom prst="rect">
            <a:avLst/>
          </a:prstGeom>
        </p:spPr>
      </p:pic>
      <p:pic>
        <p:nvPicPr>
          <p:cNvPr id="11" name="图片 10">
            <a:extLst>
              <a:ext uri="{FF2B5EF4-FFF2-40B4-BE49-F238E27FC236}">
                <a16:creationId xmlns:a16="http://schemas.microsoft.com/office/drawing/2014/main" id="{0C870810-3BC0-436E-8148-95760056F4CF}"/>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
        <p:nvSpPr>
          <p:cNvPr id="12" name="文本框 11">
            <a:extLst>
              <a:ext uri="{FF2B5EF4-FFF2-40B4-BE49-F238E27FC236}">
                <a16:creationId xmlns:a16="http://schemas.microsoft.com/office/drawing/2014/main" id="{F486BD72-0D90-4CAF-A8BA-8C6EF32C056F}"/>
              </a:ext>
            </a:extLst>
          </p:cNvPr>
          <p:cNvSpPr txBox="1"/>
          <p:nvPr/>
        </p:nvSpPr>
        <p:spPr>
          <a:xfrm>
            <a:off x="3429131" y="2992826"/>
            <a:ext cx="3205108" cy="2345770"/>
          </a:xfrm>
          <a:prstGeom prst="rect">
            <a:avLst/>
          </a:prstGeom>
          <a:noFill/>
        </p:spPr>
        <p:txBody>
          <a:bodyPr wrap="square" rtlCol="0">
            <a:spAutoFit/>
          </a:bodyPr>
          <a:lstStyle/>
          <a:p>
            <a:pPr>
              <a:lnSpc>
                <a:spcPct val="150000"/>
              </a:lnSpc>
            </a:pPr>
            <a:r>
              <a:rPr lang="zh-CN" altLang="en-US" sz="2000" dirty="0">
                <a:latin typeface="+mj-ea"/>
                <a:ea typeface="+mj-ea"/>
              </a:rPr>
              <a:t>第四行考虑长度为</a:t>
            </a:r>
            <a:r>
              <a:rPr lang="en-US" altLang="zh-CN" sz="2000" dirty="0">
                <a:latin typeface="+mj-ea"/>
                <a:ea typeface="+mj-ea"/>
              </a:rPr>
              <a:t>4</a:t>
            </a:r>
          </a:p>
          <a:p>
            <a:pPr>
              <a:lnSpc>
                <a:spcPct val="150000"/>
              </a:lnSpc>
            </a:pPr>
            <a:r>
              <a:rPr lang="zh-CN" altLang="en-US" sz="2000" dirty="0">
                <a:latin typeface="+mj-ea"/>
                <a:ea typeface="+mj-ea"/>
              </a:rPr>
              <a:t>的子串</a:t>
            </a:r>
            <a:r>
              <a:rPr lang="en-US" altLang="zh-CN" sz="2000" dirty="0">
                <a:latin typeface="+mn-lt"/>
                <a:ea typeface="+mj-ea"/>
              </a:rPr>
              <a:t>’</a:t>
            </a:r>
            <a:r>
              <a:rPr lang="en-US" altLang="zh-CN" sz="2000" dirty="0" err="1">
                <a:latin typeface="+mn-lt"/>
                <a:ea typeface="+mj-ea"/>
              </a:rPr>
              <a:t>baab</a:t>
            </a:r>
            <a:r>
              <a:rPr lang="en-US" altLang="zh-CN" sz="2000" dirty="0">
                <a:latin typeface="+mn-lt"/>
                <a:ea typeface="+mj-ea"/>
              </a:rPr>
              <a:t>’, ’</a:t>
            </a:r>
            <a:r>
              <a:rPr lang="en-US" altLang="zh-CN" sz="2000" dirty="0" err="1">
                <a:latin typeface="+mn-lt"/>
                <a:ea typeface="+mj-ea"/>
              </a:rPr>
              <a:t>aaba</a:t>
            </a:r>
            <a:r>
              <a:rPr lang="en-US" altLang="zh-CN" sz="2000" dirty="0">
                <a:latin typeface="+mn-lt"/>
                <a:ea typeface="+mj-ea"/>
              </a:rPr>
              <a:t>’</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solidFill>
                  <a:srgbClr val="000000"/>
                </a:solidFill>
                <a:latin typeface="Arial" panose="020B0604020202020204"/>
                <a:ea typeface="微软雅黑" panose="020B0503020204020204" pitchFamily="34" charset="-122"/>
              </a:rPr>
              <a:t>’</a:t>
            </a:r>
            <a:r>
              <a:rPr lang="en-US" altLang="zh-CN" sz="2000" err="1">
                <a:solidFill>
                  <a:schemeClr val="accent5"/>
                </a:solidFill>
                <a:latin typeface="Arial" panose="020B0604020202020204"/>
                <a:ea typeface="微软雅黑" panose="020B0503020204020204" pitchFamily="34" charset="-122"/>
              </a:rPr>
              <a:t>baab</a:t>
            </a:r>
            <a:r>
              <a:rPr lang="en-US" altLang="zh-CN" sz="2000" dirty="0">
                <a:solidFill>
                  <a:srgbClr val="000000"/>
                </a:solidFill>
                <a:latin typeface="Arial" panose="020B0604020202020204"/>
                <a:ea typeface="微软雅黑" panose="020B0503020204020204" pitchFamily="34" charset="-122"/>
              </a:rPr>
              <a:t>’</a:t>
            </a:r>
            <a:r>
              <a:rPr lang="zh-CN" altLang="en-US" sz="2000" dirty="0">
                <a:solidFill>
                  <a:srgbClr val="000000"/>
                </a:solidFill>
                <a:latin typeface="Arial" panose="020B0604020202020204"/>
                <a:ea typeface="微软雅黑" panose="020B0503020204020204" pitchFamily="34" charset="-122"/>
              </a:rPr>
              <a:t>三种组合：</a:t>
            </a:r>
            <a:endParaRPr lang="en-US" altLang="zh-CN" sz="2000" dirty="0">
              <a:solidFill>
                <a:srgbClr val="000000"/>
              </a:solidFill>
              <a:latin typeface="Arial" panose="020B0604020202020204"/>
              <a:ea typeface="微软雅黑" panose="020B0503020204020204" pitchFamily="34" charset="-122"/>
            </a:endParaRPr>
          </a:p>
          <a:p>
            <a:pPr>
              <a:lnSpc>
                <a:spcPct val="150000"/>
              </a:lnSpc>
            </a:pPr>
            <a:r>
              <a:rPr lang="en-US" altLang="zh-CN" sz="2000" dirty="0">
                <a:solidFill>
                  <a:srgbClr val="000000"/>
                </a:solidFill>
                <a:latin typeface="Arial" panose="020B0604020202020204"/>
              </a:rPr>
              <a:t>[‘b’,’</a:t>
            </a:r>
            <a:r>
              <a:rPr lang="en-US" altLang="zh-CN" sz="2000" dirty="0" err="1">
                <a:solidFill>
                  <a:srgbClr val="000000"/>
                </a:solidFill>
                <a:latin typeface="Arial" panose="020B0604020202020204"/>
              </a:rPr>
              <a:t>aab</a:t>
            </a:r>
            <a:r>
              <a:rPr lang="en-US" altLang="zh-CN" sz="2000" dirty="0">
                <a:solidFill>
                  <a:srgbClr val="000000"/>
                </a:solidFill>
                <a:latin typeface="Arial" panose="020B0604020202020204"/>
              </a:rPr>
              <a:t>’]</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Arial" panose="020B0604020202020204"/>
              </a:rPr>
              <a:t>['</a:t>
            </a:r>
            <a:r>
              <a:rPr lang="en-US" altLang="zh-CN" sz="2000" dirty="0" err="1">
                <a:solidFill>
                  <a:srgbClr val="000000"/>
                </a:solidFill>
                <a:latin typeface="Arial" panose="020B0604020202020204"/>
              </a:rPr>
              <a:t>ba</a:t>
            </a:r>
            <a:r>
              <a:rPr lang="en-US" altLang="zh-CN" sz="2000" dirty="0">
                <a:solidFill>
                  <a:srgbClr val="000000"/>
                </a:solidFill>
                <a:latin typeface="Arial" panose="020B0604020202020204"/>
              </a:rPr>
              <a:t>',’ab’], [‘</a:t>
            </a:r>
            <a:r>
              <a:rPr lang="en-US" altLang="zh-CN" sz="2000" dirty="0" err="1">
                <a:solidFill>
                  <a:srgbClr val="000000"/>
                </a:solidFill>
                <a:latin typeface="Arial" panose="020B0604020202020204"/>
              </a:rPr>
              <a:t>baa’,’b</a:t>
            </a:r>
            <a:r>
              <a:rPr lang="en-US" altLang="zh-CN" sz="2000" dirty="0">
                <a:solidFill>
                  <a:srgbClr val="000000"/>
                </a:solidFill>
                <a:latin typeface="Arial" panose="020B0604020202020204"/>
              </a:rPr>
              <a:t>’]</a:t>
            </a:r>
            <a:endParaRPr lang="en-US" altLang="zh-CN" sz="2000" dirty="0">
              <a:latin typeface="+mj-ea"/>
              <a:ea typeface="+mj-ea"/>
            </a:endParaRPr>
          </a:p>
        </p:txBody>
      </p:sp>
      <p:cxnSp>
        <p:nvCxnSpPr>
          <p:cNvPr id="14" name="直接箭头连接符 13">
            <a:extLst>
              <a:ext uri="{FF2B5EF4-FFF2-40B4-BE49-F238E27FC236}">
                <a16:creationId xmlns:a16="http://schemas.microsoft.com/office/drawing/2014/main" id="{99AD5B34-6F6D-410F-86AC-B6E584E9C04C}"/>
              </a:ext>
            </a:extLst>
          </p:cNvPr>
          <p:cNvCxnSpPr>
            <a:cxnSpLocks/>
          </p:cNvCxnSpPr>
          <p:nvPr/>
        </p:nvCxnSpPr>
        <p:spPr>
          <a:xfrm flipV="1">
            <a:off x="7642353" y="4321743"/>
            <a:ext cx="596872" cy="847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07F833B-9DF2-4094-8F9D-F1FEE18ACE72}"/>
              </a:ext>
            </a:extLst>
          </p:cNvPr>
          <p:cNvCxnSpPr>
            <a:cxnSpLocks/>
          </p:cNvCxnSpPr>
          <p:nvPr/>
        </p:nvCxnSpPr>
        <p:spPr>
          <a:xfrm>
            <a:off x="7709062" y="4745254"/>
            <a:ext cx="1290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8AAE222-10CF-48EE-A651-3F3515F66239}"/>
              </a:ext>
            </a:extLst>
          </p:cNvPr>
          <p:cNvCxnSpPr>
            <a:cxnSpLocks/>
          </p:cNvCxnSpPr>
          <p:nvPr/>
        </p:nvCxnSpPr>
        <p:spPr>
          <a:xfrm>
            <a:off x="7732556" y="4281211"/>
            <a:ext cx="2200716" cy="101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319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a:t>句法分析（</a:t>
            </a:r>
            <a:r>
              <a:rPr lang="en-US" altLang="zh-CN"/>
              <a:t>Parsing</a:t>
            </a:r>
            <a:r>
              <a:rPr lang="zh-CN" altLang="en-US"/>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a:solidFill>
                  <a:srgbClr val="C00000"/>
                </a:solidFill>
              </a:rPr>
              <a:t>CYK</a:t>
            </a:r>
            <a:r>
              <a:rPr lang="zh-CN" altLang="en-US" b="1">
                <a:solidFill>
                  <a:srgbClr val="C00000"/>
                </a:solidFill>
              </a:rPr>
              <a:t>算法 </a:t>
            </a:r>
            <a:r>
              <a:rPr lang="en-US" altLang="zh-CN"/>
              <a:t>(</a:t>
            </a:r>
            <a:r>
              <a:rPr lang="zh-CN" altLang="en-US"/>
              <a:t>作者：</a:t>
            </a:r>
            <a:r>
              <a:rPr lang="en-US" altLang="zh-CN"/>
              <a:t>Ali </a:t>
            </a:r>
            <a:r>
              <a:rPr lang="en-US" altLang="zh-CN" b="1" err="1">
                <a:solidFill>
                  <a:srgbClr val="FF0000"/>
                </a:solidFill>
              </a:rPr>
              <a:t>C</a:t>
            </a:r>
            <a:r>
              <a:rPr lang="en-US" altLang="zh-CN" err="1"/>
              <a:t>ocke</a:t>
            </a:r>
            <a:r>
              <a:rPr lang="en-US" altLang="zh-CN"/>
              <a:t>,</a:t>
            </a:r>
            <a:r>
              <a:rPr lang="zh-CN" altLang="en-US"/>
              <a:t> </a:t>
            </a:r>
            <a:r>
              <a:rPr lang="en-US" altLang="zh-CN"/>
              <a:t>Daniel </a:t>
            </a:r>
            <a:r>
              <a:rPr lang="en-US" altLang="zh-CN" b="1">
                <a:solidFill>
                  <a:srgbClr val="FF0000"/>
                </a:solidFill>
              </a:rPr>
              <a:t>Y</a:t>
            </a:r>
            <a:r>
              <a:rPr lang="en-US" altLang="zh-CN"/>
              <a:t>ounger,</a:t>
            </a:r>
            <a:r>
              <a:rPr lang="zh-CN" altLang="en-US"/>
              <a:t> </a:t>
            </a:r>
            <a:r>
              <a:rPr lang="en-US" altLang="zh-CN" err="1"/>
              <a:t>Tadeo</a:t>
            </a:r>
            <a:r>
              <a:rPr lang="en-US" altLang="zh-CN"/>
              <a:t> </a:t>
            </a:r>
            <a:r>
              <a:rPr lang="en-US" altLang="zh-CN" b="1" err="1">
                <a:solidFill>
                  <a:srgbClr val="FF0000"/>
                </a:solidFill>
              </a:rPr>
              <a:t>K</a:t>
            </a:r>
            <a:r>
              <a:rPr lang="en-US" altLang="zh-CN" err="1"/>
              <a:t>asami</a:t>
            </a:r>
            <a:r>
              <a:rPr lang="en-US" altLang="zh-CN"/>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a:t>CNF</a:t>
            </a:r>
            <a:r>
              <a:rPr lang="zh-CN" altLang="en-US" sz="2400"/>
              <a:t>语法</a:t>
            </a:r>
            <a:r>
              <a:rPr lang="en-US" altLang="zh-CN" sz="2400"/>
              <a:t>G</a:t>
            </a:r>
            <a:r>
              <a:rPr lang="zh-CN" altLang="en-US" sz="2400"/>
              <a:t>：</a:t>
            </a:r>
            <a:endParaRPr lang="en-US" altLang="zh-CN" sz="2400"/>
          </a:p>
          <a:p>
            <a:pPr marL="715963" indent="-404813">
              <a:lnSpc>
                <a:spcPct val="120000"/>
              </a:lnSpc>
              <a:buFont typeface="Wingdings" panose="05000000000000000000" pitchFamily="2" charset="2"/>
              <a:buChar char="ü"/>
            </a:pPr>
            <a:r>
              <a:rPr lang="en-US" altLang="zh-CN" sz="2000"/>
              <a:t>S→AB ∣ BC</a:t>
            </a:r>
          </a:p>
          <a:p>
            <a:pPr marL="715963" indent="-404813">
              <a:lnSpc>
                <a:spcPct val="120000"/>
              </a:lnSpc>
              <a:buFont typeface="Wingdings" panose="05000000000000000000" pitchFamily="2" charset="2"/>
              <a:buChar char="ü"/>
            </a:pPr>
            <a:r>
              <a:rPr lang="en-US" altLang="zh-CN" sz="2000"/>
              <a:t>A→BA ∣ a</a:t>
            </a:r>
            <a:endParaRPr lang="en-US" altLang="zh-CN" sz="200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a:t>输入句子：</a:t>
            </a:r>
            <a:endParaRPr lang="en-US" altLang="zh-CN" sz="2400"/>
          </a:p>
          <a:p>
            <a:pPr marL="0" indent="0">
              <a:lnSpc>
                <a:spcPct val="120000"/>
              </a:lnSpc>
              <a:buNone/>
            </a:pPr>
            <a:r>
              <a:rPr lang="en-US" altLang="zh-CN" sz="2400"/>
              <a:t>   </a:t>
            </a:r>
            <a:r>
              <a:rPr lang="en-US" altLang="zh-CN" sz="2000"/>
              <a:t>w=</a:t>
            </a:r>
            <a:r>
              <a:rPr lang="en-US" altLang="zh-CN" sz="2000" err="1"/>
              <a:t>baaba</a:t>
            </a:r>
            <a:endParaRPr lang="en-US" altLang="zh-CN" sz="200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a:solidFill>
                  <a:schemeClr val="bg1">
                    <a:lumMod val="85000"/>
                  </a:schemeClr>
                </a:solidFill>
              </a:rPr>
              <a:t>Source</a:t>
            </a:r>
            <a:r>
              <a:rPr lang="zh-CN" altLang="en-US">
                <a:solidFill>
                  <a:schemeClr val="bg1">
                    <a:lumMod val="85000"/>
                  </a:schemeClr>
                </a:solidFill>
              </a:rPr>
              <a:t>：</a:t>
            </a:r>
            <a:r>
              <a:rPr lang="en-US" altLang="zh-CN">
                <a:solidFill>
                  <a:schemeClr val="bg1">
                    <a:lumMod val="85000"/>
                  </a:schemeClr>
                </a:solidFill>
              </a:rPr>
              <a:t>https://www.educative.io/answers/what-is-the-cyk-algorithm</a:t>
            </a:r>
            <a:endParaRPr lang="zh-CN" altLang="en-US">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a:solidFill>
                  <a:srgbClr val="C00000"/>
                </a:solidFill>
              </a:rPr>
              <a:t>步骤</a:t>
            </a:r>
            <a:r>
              <a:rPr lang="en-US" altLang="zh-CN" sz="2400" b="1">
                <a:solidFill>
                  <a:srgbClr val="C00000"/>
                </a:solidFill>
              </a:rPr>
              <a:t>2</a:t>
            </a:r>
            <a:r>
              <a:rPr lang="zh-CN" altLang="en-US" sz="2400"/>
              <a:t>：填充表格</a:t>
            </a:r>
            <a:endParaRPr lang="en-US" altLang="zh-CN" sz="2400"/>
          </a:p>
        </p:txBody>
      </p:sp>
      <p:pic>
        <p:nvPicPr>
          <p:cNvPr id="6" name="图片 5">
            <a:extLst>
              <a:ext uri="{FF2B5EF4-FFF2-40B4-BE49-F238E27FC236}">
                <a16:creationId xmlns:a16="http://schemas.microsoft.com/office/drawing/2014/main" id="{98607CEA-7F44-489F-BEA4-FDCEC1DF61A3}"/>
              </a:ext>
            </a:extLst>
          </p:cNvPr>
          <p:cNvPicPr>
            <a:picLocks noChangeAspect="1"/>
          </p:cNvPicPr>
          <p:nvPr/>
        </p:nvPicPr>
        <p:blipFill>
          <a:blip r:embed="rId3"/>
          <a:stretch>
            <a:fillRect/>
          </a:stretch>
        </p:blipFill>
        <p:spPr>
          <a:xfrm>
            <a:off x="6634239" y="2823922"/>
            <a:ext cx="5105662" cy="3181514"/>
          </a:xfrm>
          <a:prstGeom prst="rect">
            <a:avLst/>
          </a:prstGeom>
        </p:spPr>
      </p:pic>
      <p:pic>
        <p:nvPicPr>
          <p:cNvPr id="11" name="图片 10">
            <a:extLst>
              <a:ext uri="{FF2B5EF4-FFF2-40B4-BE49-F238E27FC236}">
                <a16:creationId xmlns:a16="http://schemas.microsoft.com/office/drawing/2014/main" id="{0C870810-3BC0-436E-8148-95760056F4CF}"/>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
        <p:nvSpPr>
          <p:cNvPr id="12" name="文本框 11">
            <a:extLst>
              <a:ext uri="{FF2B5EF4-FFF2-40B4-BE49-F238E27FC236}">
                <a16:creationId xmlns:a16="http://schemas.microsoft.com/office/drawing/2014/main" id="{F486BD72-0D90-4CAF-A8BA-8C6EF32C056F}"/>
              </a:ext>
            </a:extLst>
          </p:cNvPr>
          <p:cNvSpPr txBox="1"/>
          <p:nvPr/>
        </p:nvSpPr>
        <p:spPr>
          <a:xfrm>
            <a:off x="3429131" y="2992826"/>
            <a:ext cx="3205108" cy="2345770"/>
          </a:xfrm>
          <a:prstGeom prst="rect">
            <a:avLst/>
          </a:prstGeom>
          <a:noFill/>
        </p:spPr>
        <p:txBody>
          <a:bodyPr wrap="square" rtlCol="0">
            <a:spAutoFit/>
          </a:bodyPr>
          <a:lstStyle/>
          <a:p>
            <a:pPr>
              <a:lnSpc>
                <a:spcPct val="150000"/>
              </a:lnSpc>
            </a:pPr>
            <a:r>
              <a:rPr lang="zh-CN" altLang="en-US" sz="2000">
                <a:latin typeface="+mj-ea"/>
                <a:ea typeface="+mj-ea"/>
              </a:rPr>
              <a:t>第四行考虑长度为</a:t>
            </a:r>
            <a:r>
              <a:rPr lang="en-US" altLang="zh-CN" sz="2000">
                <a:latin typeface="+mj-ea"/>
                <a:ea typeface="+mj-ea"/>
              </a:rPr>
              <a:t>4</a:t>
            </a:r>
          </a:p>
          <a:p>
            <a:pPr>
              <a:lnSpc>
                <a:spcPct val="150000"/>
              </a:lnSpc>
            </a:pPr>
            <a:r>
              <a:rPr lang="zh-CN" altLang="en-US" sz="2000">
                <a:latin typeface="+mj-ea"/>
                <a:ea typeface="+mj-ea"/>
              </a:rPr>
              <a:t>的子串</a:t>
            </a:r>
            <a:r>
              <a:rPr lang="en-US" altLang="zh-CN" sz="2000">
                <a:latin typeface="+mn-lt"/>
                <a:ea typeface="+mj-ea"/>
              </a:rPr>
              <a:t>’</a:t>
            </a:r>
            <a:r>
              <a:rPr lang="en-US" altLang="zh-CN" sz="2000" err="1">
                <a:latin typeface="+mn-lt"/>
                <a:ea typeface="+mj-ea"/>
              </a:rPr>
              <a:t>baab</a:t>
            </a:r>
            <a:r>
              <a:rPr lang="en-US" altLang="zh-CN" sz="2000">
                <a:latin typeface="+mn-lt"/>
                <a:ea typeface="+mj-ea"/>
              </a:rPr>
              <a:t>’, ’</a:t>
            </a:r>
            <a:r>
              <a:rPr lang="en-US" altLang="zh-CN" sz="2000" err="1">
                <a:latin typeface="+mn-lt"/>
                <a:ea typeface="+mj-ea"/>
              </a:rPr>
              <a:t>aaba</a:t>
            </a:r>
            <a:r>
              <a:rPr lang="en-US" altLang="zh-CN" sz="2000">
                <a:latin typeface="+mn-lt"/>
                <a:ea typeface="+mj-ea"/>
              </a:rPr>
              <a:t>’</a:t>
            </a:r>
            <a:r>
              <a:rPr lang="zh-CN" altLang="en-US" sz="2000">
                <a:latin typeface="+mj-ea"/>
                <a:ea typeface="+mj-ea"/>
              </a:rPr>
              <a:t>：</a:t>
            </a:r>
            <a:endParaRPr lang="en-US" altLang="zh-CN" sz="2000">
              <a:latin typeface="+mj-ea"/>
              <a:ea typeface="+mj-ea"/>
            </a:endParaRPr>
          </a:p>
          <a:p>
            <a:pPr>
              <a:lnSpc>
                <a:spcPct val="150000"/>
              </a:lnSpc>
            </a:pPr>
            <a:r>
              <a:rPr lang="en-US" altLang="zh-CN" sz="2000">
                <a:solidFill>
                  <a:srgbClr val="000000"/>
                </a:solidFill>
                <a:latin typeface="Arial" panose="020B0604020202020204"/>
                <a:ea typeface="微软雅黑" panose="020B0503020204020204" pitchFamily="34" charset="-122"/>
              </a:rPr>
              <a:t>’</a:t>
            </a:r>
            <a:r>
              <a:rPr lang="en-US" altLang="zh-CN" sz="2000" err="1">
                <a:solidFill>
                  <a:schemeClr val="accent6"/>
                </a:solidFill>
                <a:latin typeface="Arial" panose="020B0604020202020204"/>
                <a:ea typeface="微软雅黑" panose="020B0503020204020204" pitchFamily="34" charset="-122"/>
              </a:rPr>
              <a:t>aaba</a:t>
            </a:r>
            <a:r>
              <a:rPr lang="en-US" altLang="zh-CN" sz="2000">
                <a:solidFill>
                  <a:srgbClr val="000000"/>
                </a:solidFill>
                <a:latin typeface="Arial" panose="020B0604020202020204"/>
                <a:ea typeface="微软雅黑" panose="020B0503020204020204" pitchFamily="34" charset="-122"/>
              </a:rPr>
              <a:t>’</a:t>
            </a:r>
            <a:r>
              <a:rPr lang="zh-CN" altLang="en-US" sz="2000">
                <a:solidFill>
                  <a:srgbClr val="000000"/>
                </a:solidFill>
                <a:latin typeface="Arial" panose="020B0604020202020204"/>
                <a:ea typeface="微软雅黑" panose="020B0503020204020204" pitchFamily="34" charset="-122"/>
              </a:rPr>
              <a:t>三种组合：</a:t>
            </a:r>
            <a:endParaRPr lang="en-US" altLang="zh-CN" sz="2000">
              <a:solidFill>
                <a:srgbClr val="000000"/>
              </a:solidFill>
              <a:latin typeface="Arial" panose="020B0604020202020204"/>
              <a:ea typeface="微软雅黑" panose="020B0503020204020204" pitchFamily="34" charset="-122"/>
            </a:endParaRPr>
          </a:p>
          <a:p>
            <a:pPr>
              <a:lnSpc>
                <a:spcPct val="150000"/>
              </a:lnSpc>
            </a:pPr>
            <a:r>
              <a:rPr lang="en-US" altLang="zh-CN" sz="2000">
                <a:solidFill>
                  <a:srgbClr val="000000"/>
                </a:solidFill>
                <a:latin typeface="Arial" panose="020B0604020202020204"/>
              </a:rPr>
              <a:t>[‘</a:t>
            </a:r>
            <a:r>
              <a:rPr lang="en-US" altLang="zh-CN" sz="2000" err="1">
                <a:solidFill>
                  <a:srgbClr val="000000"/>
                </a:solidFill>
                <a:latin typeface="Arial" panose="020B0604020202020204"/>
              </a:rPr>
              <a:t>a’,’aba</a:t>
            </a:r>
            <a:r>
              <a:rPr lang="en-US" altLang="zh-CN" sz="2000">
                <a:solidFill>
                  <a:srgbClr val="000000"/>
                </a:solidFill>
                <a:latin typeface="Arial" panose="020B0604020202020204"/>
              </a:rPr>
              <a:t>’]</a:t>
            </a:r>
            <a:r>
              <a:rPr lang="en-US" altLang="zh-CN" sz="2000">
                <a:solidFill>
                  <a:srgbClr val="000000"/>
                </a:solidFill>
                <a:latin typeface="微软雅黑" panose="020B0503020204020204" pitchFamily="34" charset="-122"/>
                <a:ea typeface="微软雅黑" panose="020B0503020204020204" pitchFamily="34" charset="-122"/>
              </a:rPr>
              <a:t>,</a:t>
            </a:r>
            <a:r>
              <a:rPr lang="zh-CN" altLang="en-US" sz="2000">
                <a:solidFill>
                  <a:srgbClr val="000000"/>
                </a:solidFill>
                <a:latin typeface="微软雅黑" panose="020B0503020204020204" pitchFamily="34" charset="-122"/>
                <a:ea typeface="微软雅黑" panose="020B0503020204020204" pitchFamily="34" charset="-122"/>
              </a:rPr>
              <a:t> </a:t>
            </a:r>
            <a:r>
              <a:rPr lang="en-US" altLang="zh-CN" sz="2000">
                <a:solidFill>
                  <a:srgbClr val="000000"/>
                </a:solidFill>
                <a:latin typeface="Arial" panose="020B0604020202020204"/>
              </a:rPr>
              <a:t>[‘aa’,’</a:t>
            </a:r>
            <a:r>
              <a:rPr lang="en-US" altLang="zh-CN" sz="2000" err="1">
                <a:solidFill>
                  <a:srgbClr val="000000"/>
                </a:solidFill>
                <a:latin typeface="Arial" panose="020B0604020202020204"/>
              </a:rPr>
              <a:t>ba</a:t>
            </a:r>
            <a:r>
              <a:rPr lang="en-US" altLang="zh-CN" sz="2000">
                <a:solidFill>
                  <a:srgbClr val="000000"/>
                </a:solidFill>
                <a:latin typeface="Arial" panose="020B0604020202020204"/>
              </a:rPr>
              <a:t>’], [‘</a:t>
            </a:r>
            <a:r>
              <a:rPr lang="en-US" altLang="zh-CN" sz="2000" err="1">
                <a:solidFill>
                  <a:srgbClr val="000000"/>
                </a:solidFill>
                <a:latin typeface="Arial" panose="020B0604020202020204"/>
              </a:rPr>
              <a:t>aab</a:t>
            </a:r>
            <a:r>
              <a:rPr lang="en-US" altLang="zh-CN" sz="2000">
                <a:solidFill>
                  <a:srgbClr val="000000"/>
                </a:solidFill>
                <a:latin typeface="Arial" panose="020B0604020202020204"/>
              </a:rPr>
              <a:t>’,’a’]</a:t>
            </a:r>
            <a:endParaRPr lang="en-US" altLang="zh-CN" sz="2000">
              <a:latin typeface="+mj-ea"/>
              <a:ea typeface="+mj-ea"/>
            </a:endParaRPr>
          </a:p>
        </p:txBody>
      </p:sp>
      <p:cxnSp>
        <p:nvCxnSpPr>
          <p:cNvPr id="14" name="直接箭头连接符 13">
            <a:extLst>
              <a:ext uri="{FF2B5EF4-FFF2-40B4-BE49-F238E27FC236}">
                <a16:creationId xmlns:a16="http://schemas.microsoft.com/office/drawing/2014/main" id="{99AD5B34-6F6D-410F-86AC-B6E584E9C04C}"/>
              </a:ext>
            </a:extLst>
          </p:cNvPr>
          <p:cNvCxnSpPr>
            <a:cxnSpLocks/>
          </p:cNvCxnSpPr>
          <p:nvPr/>
        </p:nvCxnSpPr>
        <p:spPr>
          <a:xfrm flipV="1">
            <a:off x="8527876" y="4321743"/>
            <a:ext cx="596872" cy="84702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07F833B-9DF2-4094-8F9D-F1FEE18ACE72}"/>
              </a:ext>
            </a:extLst>
          </p:cNvPr>
          <p:cNvCxnSpPr>
            <a:cxnSpLocks/>
          </p:cNvCxnSpPr>
          <p:nvPr/>
        </p:nvCxnSpPr>
        <p:spPr>
          <a:xfrm>
            <a:off x="8594585" y="4745254"/>
            <a:ext cx="1290559"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8AAE222-10CF-48EE-A651-3F3515F66239}"/>
              </a:ext>
            </a:extLst>
          </p:cNvPr>
          <p:cNvCxnSpPr>
            <a:cxnSpLocks/>
          </p:cNvCxnSpPr>
          <p:nvPr/>
        </p:nvCxnSpPr>
        <p:spPr>
          <a:xfrm>
            <a:off x="8618079" y="4281211"/>
            <a:ext cx="2200716" cy="101147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43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2</a:t>
            </a:r>
            <a:r>
              <a:rPr lang="zh-CN" altLang="en-US" sz="2400" dirty="0"/>
              <a:t>：填充表格</a:t>
            </a:r>
            <a:endParaRPr lang="en-US" altLang="zh-CN" sz="2400" dirty="0"/>
          </a:p>
        </p:txBody>
      </p:sp>
      <p:pic>
        <p:nvPicPr>
          <p:cNvPr id="6" name="图片 5">
            <a:extLst>
              <a:ext uri="{FF2B5EF4-FFF2-40B4-BE49-F238E27FC236}">
                <a16:creationId xmlns:a16="http://schemas.microsoft.com/office/drawing/2014/main" id="{274C8080-95FF-4CE0-921C-C3D799D28E3D}"/>
              </a:ext>
            </a:extLst>
          </p:cNvPr>
          <p:cNvPicPr>
            <a:picLocks noChangeAspect="1"/>
          </p:cNvPicPr>
          <p:nvPr/>
        </p:nvPicPr>
        <p:blipFill>
          <a:blip r:embed="rId3"/>
          <a:stretch>
            <a:fillRect/>
          </a:stretch>
        </p:blipFill>
        <p:spPr>
          <a:xfrm>
            <a:off x="6422335" y="2839798"/>
            <a:ext cx="5092962" cy="3149762"/>
          </a:xfrm>
          <a:prstGeom prst="rect">
            <a:avLst/>
          </a:prstGeom>
        </p:spPr>
      </p:pic>
      <p:pic>
        <p:nvPicPr>
          <p:cNvPr id="11" name="图片 10">
            <a:extLst>
              <a:ext uri="{FF2B5EF4-FFF2-40B4-BE49-F238E27FC236}">
                <a16:creationId xmlns:a16="http://schemas.microsoft.com/office/drawing/2014/main" id="{A7F46554-1041-4130-B6C0-9F1296810BC8}"/>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
        <p:nvSpPr>
          <p:cNvPr id="12" name="文本框 11">
            <a:extLst>
              <a:ext uri="{FF2B5EF4-FFF2-40B4-BE49-F238E27FC236}">
                <a16:creationId xmlns:a16="http://schemas.microsoft.com/office/drawing/2014/main" id="{00528A6F-310E-499E-A9B5-121B3FC52DD8}"/>
              </a:ext>
            </a:extLst>
          </p:cNvPr>
          <p:cNvSpPr txBox="1"/>
          <p:nvPr/>
        </p:nvSpPr>
        <p:spPr>
          <a:xfrm>
            <a:off x="3429131" y="2992826"/>
            <a:ext cx="3205108" cy="2345770"/>
          </a:xfrm>
          <a:prstGeom prst="rect">
            <a:avLst/>
          </a:prstGeom>
          <a:noFill/>
        </p:spPr>
        <p:txBody>
          <a:bodyPr wrap="square" rtlCol="0">
            <a:spAutoFit/>
          </a:bodyPr>
          <a:lstStyle/>
          <a:p>
            <a:pPr>
              <a:lnSpc>
                <a:spcPct val="150000"/>
              </a:lnSpc>
            </a:pPr>
            <a:r>
              <a:rPr lang="zh-CN" altLang="en-US" sz="2000" dirty="0">
                <a:latin typeface="+mj-ea"/>
                <a:ea typeface="+mj-ea"/>
              </a:rPr>
              <a:t>第五行考虑长度为</a:t>
            </a:r>
            <a:r>
              <a:rPr lang="en-US" altLang="zh-CN" sz="2000" dirty="0">
                <a:latin typeface="+mj-ea"/>
                <a:ea typeface="+mj-ea"/>
              </a:rPr>
              <a:t>5</a:t>
            </a:r>
          </a:p>
          <a:p>
            <a:pPr>
              <a:lnSpc>
                <a:spcPct val="150000"/>
              </a:lnSpc>
            </a:pPr>
            <a:r>
              <a:rPr lang="zh-CN" altLang="en-US" sz="2000" dirty="0">
                <a:latin typeface="+mj-ea"/>
                <a:ea typeface="+mj-ea"/>
              </a:rPr>
              <a:t>的子串</a:t>
            </a:r>
            <a:r>
              <a:rPr lang="en-US" altLang="zh-CN" sz="2000" dirty="0">
                <a:latin typeface="+mn-lt"/>
                <a:ea typeface="+mj-ea"/>
              </a:rPr>
              <a:t>’</a:t>
            </a:r>
            <a:r>
              <a:rPr lang="en-US" altLang="zh-CN" sz="2000" dirty="0" err="1">
                <a:latin typeface="+mn-lt"/>
                <a:ea typeface="+mj-ea"/>
              </a:rPr>
              <a:t>baaba</a:t>
            </a:r>
            <a:r>
              <a:rPr lang="en-US" altLang="zh-CN" sz="2000" dirty="0">
                <a:latin typeface="+mn-lt"/>
                <a:ea typeface="+mj-ea"/>
              </a:rPr>
              <a:t>’</a:t>
            </a:r>
            <a:r>
              <a:rPr lang="zh-CN" altLang="en-US" sz="2000" dirty="0">
                <a:latin typeface="+mj-ea"/>
                <a:ea typeface="+mj-ea"/>
              </a:rPr>
              <a:t>：</a:t>
            </a:r>
            <a:endParaRPr lang="en-US" altLang="zh-CN" sz="2000" dirty="0">
              <a:latin typeface="+mj-ea"/>
              <a:ea typeface="+mj-ea"/>
            </a:endParaRPr>
          </a:p>
          <a:p>
            <a:pPr>
              <a:lnSpc>
                <a:spcPct val="150000"/>
              </a:lnSpc>
            </a:pPr>
            <a:r>
              <a:rPr lang="zh-CN" altLang="en-US" sz="2000" dirty="0">
                <a:solidFill>
                  <a:srgbClr val="000000"/>
                </a:solidFill>
                <a:latin typeface="Arial" panose="020B0604020202020204"/>
                <a:ea typeface="微软雅黑" panose="020B0503020204020204" pitchFamily="34" charset="-122"/>
              </a:rPr>
              <a:t>四种组合：</a:t>
            </a:r>
            <a:endParaRPr lang="en-US" altLang="zh-CN" sz="2000" dirty="0">
              <a:solidFill>
                <a:srgbClr val="000000"/>
              </a:solidFill>
              <a:latin typeface="Arial" panose="020B0604020202020204"/>
              <a:ea typeface="微软雅黑" panose="020B0503020204020204" pitchFamily="34" charset="-122"/>
            </a:endParaRPr>
          </a:p>
          <a:p>
            <a:pPr>
              <a:lnSpc>
                <a:spcPct val="150000"/>
              </a:lnSpc>
            </a:pPr>
            <a:r>
              <a:rPr lang="en-US" altLang="zh-CN" sz="2000" dirty="0">
                <a:solidFill>
                  <a:srgbClr val="000000"/>
                </a:solidFill>
                <a:latin typeface="Arial" panose="020B0604020202020204"/>
              </a:rPr>
              <a:t>[‘b’,’</a:t>
            </a:r>
            <a:r>
              <a:rPr lang="en-US" altLang="zh-CN" sz="2000" dirty="0" err="1">
                <a:solidFill>
                  <a:srgbClr val="000000"/>
                </a:solidFill>
                <a:latin typeface="Arial" panose="020B0604020202020204"/>
              </a:rPr>
              <a:t>aaba</a:t>
            </a:r>
            <a:r>
              <a:rPr lang="en-US" altLang="zh-CN" sz="2000" dirty="0">
                <a:solidFill>
                  <a:srgbClr val="000000"/>
                </a:solidFill>
                <a:latin typeface="Arial" panose="020B0604020202020204"/>
              </a:rPr>
              <a:t>’]</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Arial" panose="020B0604020202020204"/>
              </a:rPr>
              <a:t>[‘</a:t>
            </a:r>
            <a:r>
              <a:rPr lang="en-US" altLang="zh-CN" sz="2000" dirty="0" err="1">
                <a:solidFill>
                  <a:srgbClr val="000000"/>
                </a:solidFill>
                <a:latin typeface="Arial" panose="020B0604020202020204"/>
              </a:rPr>
              <a:t>baab</a:t>
            </a:r>
            <a:r>
              <a:rPr lang="en-US" altLang="zh-CN" sz="2000" dirty="0">
                <a:solidFill>
                  <a:srgbClr val="000000"/>
                </a:solidFill>
                <a:latin typeface="Arial" panose="020B0604020202020204"/>
              </a:rPr>
              <a:t>’,’a’], [‘</a:t>
            </a:r>
            <a:r>
              <a:rPr lang="en-US" altLang="zh-CN" sz="2000" dirty="0" err="1">
                <a:solidFill>
                  <a:srgbClr val="000000"/>
                </a:solidFill>
                <a:latin typeface="Arial" panose="020B0604020202020204"/>
              </a:rPr>
              <a:t>ba</a:t>
            </a:r>
            <a:r>
              <a:rPr lang="en-US" altLang="zh-CN" sz="2000" dirty="0">
                <a:solidFill>
                  <a:srgbClr val="000000"/>
                </a:solidFill>
                <a:latin typeface="Arial" panose="020B0604020202020204"/>
              </a:rPr>
              <a:t>’,’aba’], [‘baa’,’</a:t>
            </a:r>
            <a:r>
              <a:rPr lang="en-US" altLang="zh-CN" sz="2000" dirty="0" err="1">
                <a:solidFill>
                  <a:srgbClr val="000000"/>
                </a:solidFill>
                <a:latin typeface="Arial" panose="020B0604020202020204"/>
              </a:rPr>
              <a:t>ba</a:t>
            </a:r>
            <a:r>
              <a:rPr lang="en-US" altLang="zh-CN" sz="2000" dirty="0">
                <a:solidFill>
                  <a:srgbClr val="000000"/>
                </a:solidFill>
                <a:latin typeface="Arial" panose="020B0604020202020204"/>
              </a:rPr>
              <a:t>’]</a:t>
            </a:r>
            <a:endParaRPr lang="en-US" altLang="zh-CN" sz="2000" dirty="0">
              <a:latin typeface="+mj-ea"/>
              <a:ea typeface="+mj-ea"/>
            </a:endParaRPr>
          </a:p>
        </p:txBody>
      </p:sp>
    </p:spTree>
    <p:extLst>
      <p:ext uri="{BB962C8B-B14F-4D97-AF65-F5344CB8AC3E}">
        <p14:creationId xmlns:p14="http://schemas.microsoft.com/office/powerpoint/2010/main" val="874816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13297CDB-7B07-44D1-8339-0FA430B70C73}"/>
              </a:ext>
            </a:extLst>
          </p:cNvPr>
          <p:cNvSpPr/>
          <p:nvPr/>
        </p:nvSpPr>
        <p:spPr>
          <a:xfrm>
            <a:off x="626165" y="1902538"/>
            <a:ext cx="2494722" cy="417822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9"/>
            <a:ext cx="11168270" cy="489042"/>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a:t>
            </a:r>
            <a:r>
              <a:rPr lang="zh-CN" altLang="en-US" dirty="0"/>
              <a:t> </a:t>
            </a:r>
            <a:r>
              <a:rPr lang="en-US" altLang="zh-CN" dirty="0"/>
              <a:t>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sp>
        <p:nvSpPr>
          <p:cNvPr id="4" name="内容占位符 2">
            <a:extLst>
              <a:ext uri="{FF2B5EF4-FFF2-40B4-BE49-F238E27FC236}">
                <a16:creationId xmlns:a16="http://schemas.microsoft.com/office/drawing/2014/main" id="{4FF266B9-FEF7-4B55-B61D-6EB29910F0C5}"/>
              </a:ext>
            </a:extLst>
          </p:cNvPr>
          <p:cNvSpPr txBox="1">
            <a:spLocks/>
          </p:cNvSpPr>
          <p:nvPr/>
        </p:nvSpPr>
        <p:spPr>
          <a:xfrm>
            <a:off x="728870" y="1966727"/>
            <a:ext cx="3427479" cy="2629706"/>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en-US" altLang="zh-CN" sz="2400" dirty="0"/>
              <a:t>CNF</a:t>
            </a:r>
            <a:r>
              <a:rPr lang="zh-CN" altLang="en-US" sz="2400" dirty="0"/>
              <a:t>语法</a:t>
            </a:r>
            <a:r>
              <a:rPr lang="en-US" altLang="zh-CN" sz="2400" dirty="0"/>
              <a:t>G</a:t>
            </a:r>
            <a:r>
              <a:rPr lang="zh-CN" altLang="en-US" sz="2400" dirty="0"/>
              <a:t>：</a:t>
            </a:r>
            <a:endParaRPr lang="en-US" altLang="zh-CN" sz="2400" dirty="0"/>
          </a:p>
          <a:p>
            <a:pPr marL="715963" indent="-404813">
              <a:lnSpc>
                <a:spcPct val="120000"/>
              </a:lnSpc>
              <a:buFont typeface="Wingdings" panose="05000000000000000000" pitchFamily="2" charset="2"/>
              <a:buChar char="ü"/>
            </a:pPr>
            <a:r>
              <a:rPr lang="en-US" altLang="zh-CN" sz="2000" dirty="0"/>
              <a:t>S→AB ∣ BC</a:t>
            </a:r>
          </a:p>
          <a:p>
            <a:pPr marL="715963" indent="-404813">
              <a:lnSpc>
                <a:spcPct val="120000"/>
              </a:lnSpc>
              <a:buFont typeface="Wingdings" panose="05000000000000000000" pitchFamily="2" charset="2"/>
              <a:buChar char="ü"/>
            </a:pPr>
            <a:r>
              <a:rPr lang="en-US" altLang="zh-CN" sz="2000" dirty="0"/>
              <a:t>A→BA ∣ a</a:t>
            </a:r>
            <a:endParaRPr lang="en-US" altLang="zh-CN" sz="2000" dirty="0">
              <a:sym typeface="Wingdings" panose="05000000000000000000" pitchFamily="2" charset="2"/>
            </a:endParaRP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B→CC ∣ b</a:t>
            </a:r>
          </a:p>
          <a:p>
            <a:pPr marL="715963" indent="-404813">
              <a:lnSpc>
                <a:spcPct val="120000"/>
              </a:lnSpc>
              <a:buFont typeface="Wingdings" panose="05000000000000000000" pitchFamily="2" charset="2"/>
              <a:buChar char="ü"/>
            </a:pPr>
            <a:r>
              <a:rPr lang="en-US" altLang="zh-CN" sz="2000" dirty="0">
                <a:sym typeface="Wingdings" panose="05000000000000000000" pitchFamily="2" charset="2"/>
              </a:rPr>
              <a:t>C→AB ∣ a</a:t>
            </a:r>
          </a:p>
        </p:txBody>
      </p:sp>
      <p:sp>
        <p:nvSpPr>
          <p:cNvPr id="5" name="内容占位符 2">
            <a:extLst>
              <a:ext uri="{FF2B5EF4-FFF2-40B4-BE49-F238E27FC236}">
                <a16:creationId xmlns:a16="http://schemas.microsoft.com/office/drawing/2014/main" id="{9EEFD59B-701C-4850-8D69-6DD802FE2CF9}"/>
              </a:ext>
            </a:extLst>
          </p:cNvPr>
          <p:cNvSpPr txBox="1">
            <a:spLocks/>
          </p:cNvSpPr>
          <p:nvPr/>
        </p:nvSpPr>
        <p:spPr>
          <a:xfrm>
            <a:off x="728870" y="4660789"/>
            <a:ext cx="2073965" cy="1071284"/>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20000"/>
              </a:lnSpc>
              <a:buFont typeface="Arial" panose="020B0604020202020204" pitchFamily="34" charset="0"/>
              <a:buChar char="•"/>
            </a:pPr>
            <a:r>
              <a:rPr lang="zh-CN" altLang="en-US" sz="2400" dirty="0"/>
              <a:t>输入句子：</a:t>
            </a:r>
            <a:endParaRPr lang="en-US" altLang="zh-CN" sz="2400" dirty="0"/>
          </a:p>
          <a:p>
            <a:pPr marL="0" indent="0">
              <a:lnSpc>
                <a:spcPct val="120000"/>
              </a:lnSpc>
              <a:buNone/>
            </a:pPr>
            <a:r>
              <a:rPr lang="en-US" altLang="zh-CN" sz="2400" dirty="0"/>
              <a:t>   </a:t>
            </a:r>
            <a:r>
              <a:rPr lang="en-US" altLang="zh-CN" sz="2000" dirty="0"/>
              <a:t>w=</a:t>
            </a:r>
            <a:r>
              <a:rPr lang="en-US" altLang="zh-CN" sz="2000" dirty="0" err="1"/>
              <a:t>baaba</a:t>
            </a:r>
            <a:endParaRPr lang="en-US" altLang="zh-CN" sz="2000" dirty="0"/>
          </a:p>
        </p:txBody>
      </p:sp>
      <p:sp>
        <p:nvSpPr>
          <p:cNvPr id="7" name="矩形 6">
            <a:extLst>
              <a:ext uri="{FF2B5EF4-FFF2-40B4-BE49-F238E27FC236}">
                <a16:creationId xmlns:a16="http://schemas.microsoft.com/office/drawing/2014/main" id="{FBEB5E7C-D706-4528-85ED-8DBD90524156}"/>
              </a:ext>
            </a:extLst>
          </p:cNvPr>
          <p:cNvSpPr/>
          <p:nvPr/>
        </p:nvSpPr>
        <p:spPr>
          <a:xfrm>
            <a:off x="2636475" y="6429445"/>
            <a:ext cx="7571720" cy="369332"/>
          </a:xfrm>
          <a:prstGeom prst="rect">
            <a:avLst/>
          </a:prstGeom>
        </p:spPr>
        <p:txBody>
          <a:bodyPr wrap="square">
            <a:spAutoFit/>
          </a:bodyPr>
          <a:lstStyle/>
          <a:p>
            <a:r>
              <a:rPr lang="en-US" altLang="zh-CN" dirty="0">
                <a:solidFill>
                  <a:schemeClr val="bg1">
                    <a:lumMod val="85000"/>
                  </a:schemeClr>
                </a:solidFill>
              </a:rPr>
              <a:t>Source</a:t>
            </a:r>
            <a:r>
              <a:rPr lang="zh-CN" altLang="en-US" dirty="0">
                <a:solidFill>
                  <a:schemeClr val="bg1">
                    <a:lumMod val="85000"/>
                  </a:schemeClr>
                </a:solidFill>
              </a:rPr>
              <a:t>：</a:t>
            </a:r>
            <a:r>
              <a:rPr lang="en-US" altLang="zh-CN" dirty="0">
                <a:solidFill>
                  <a:schemeClr val="bg1">
                    <a:lumMod val="85000"/>
                  </a:schemeClr>
                </a:solidFill>
              </a:rPr>
              <a:t>https://www.educative.io/answers/what-is-the-cyk-algorithm</a:t>
            </a:r>
            <a:endParaRPr lang="zh-CN" altLang="en-US" dirty="0">
              <a:solidFill>
                <a:schemeClr val="bg1">
                  <a:lumMod val="85000"/>
                </a:schemeClr>
              </a:solidFill>
            </a:endParaRPr>
          </a:p>
        </p:txBody>
      </p:sp>
      <p:sp>
        <p:nvSpPr>
          <p:cNvPr id="8" name="内容占位符 2">
            <a:extLst>
              <a:ext uri="{FF2B5EF4-FFF2-40B4-BE49-F238E27FC236}">
                <a16:creationId xmlns:a16="http://schemas.microsoft.com/office/drawing/2014/main" id="{2DDA572C-51D3-457D-BB1D-0B71A25D5620}"/>
              </a:ext>
            </a:extLst>
          </p:cNvPr>
          <p:cNvSpPr txBox="1">
            <a:spLocks/>
          </p:cNvSpPr>
          <p:nvPr/>
        </p:nvSpPr>
        <p:spPr>
          <a:xfrm>
            <a:off x="5609422" y="1902538"/>
            <a:ext cx="3317440" cy="679129"/>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lnSpc>
                <a:spcPct val="120000"/>
              </a:lnSpc>
              <a:buNone/>
            </a:pPr>
            <a:r>
              <a:rPr lang="zh-CN" altLang="en-US" sz="2400" b="1" dirty="0">
                <a:solidFill>
                  <a:srgbClr val="C00000"/>
                </a:solidFill>
              </a:rPr>
              <a:t>步骤</a:t>
            </a:r>
            <a:r>
              <a:rPr lang="en-US" altLang="zh-CN" sz="2400" b="1" dirty="0">
                <a:solidFill>
                  <a:srgbClr val="C00000"/>
                </a:solidFill>
              </a:rPr>
              <a:t>3</a:t>
            </a:r>
            <a:r>
              <a:rPr lang="zh-CN" altLang="en-US" sz="2400" dirty="0"/>
              <a:t>：检查表格</a:t>
            </a:r>
            <a:endParaRPr lang="en-US" altLang="zh-CN" sz="2400" dirty="0"/>
          </a:p>
        </p:txBody>
      </p:sp>
      <p:pic>
        <p:nvPicPr>
          <p:cNvPr id="6" name="图片 5">
            <a:extLst>
              <a:ext uri="{FF2B5EF4-FFF2-40B4-BE49-F238E27FC236}">
                <a16:creationId xmlns:a16="http://schemas.microsoft.com/office/drawing/2014/main" id="{274C8080-95FF-4CE0-921C-C3D799D28E3D}"/>
              </a:ext>
            </a:extLst>
          </p:cNvPr>
          <p:cNvPicPr>
            <a:picLocks noChangeAspect="1"/>
          </p:cNvPicPr>
          <p:nvPr/>
        </p:nvPicPr>
        <p:blipFill>
          <a:blip r:embed="rId3"/>
          <a:stretch>
            <a:fillRect/>
          </a:stretch>
        </p:blipFill>
        <p:spPr>
          <a:xfrm>
            <a:off x="6422335" y="2839798"/>
            <a:ext cx="5092962" cy="3149762"/>
          </a:xfrm>
          <a:prstGeom prst="rect">
            <a:avLst/>
          </a:prstGeom>
        </p:spPr>
      </p:pic>
      <p:pic>
        <p:nvPicPr>
          <p:cNvPr id="11" name="图片 10">
            <a:extLst>
              <a:ext uri="{FF2B5EF4-FFF2-40B4-BE49-F238E27FC236}">
                <a16:creationId xmlns:a16="http://schemas.microsoft.com/office/drawing/2014/main" id="{A7F46554-1041-4130-B6C0-9F1296810BC8}"/>
              </a:ext>
            </a:extLst>
          </p:cNvPr>
          <p:cNvPicPr>
            <a:picLocks noChangeAspect="1"/>
          </p:cNvPicPr>
          <p:nvPr/>
        </p:nvPicPr>
        <p:blipFill rotWithShape="1">
          <a:blip r:embed="rId4"/>
          <a:srcRect l="2920" r="2325" b="15376"/>
          <a:stretch/>
        </p:blipFill>
        <p:spPr>
          <a:xfrm>
            <a:off x="9071115" y="1743674"/>
            <a:ext cx="2929243" cy="1675985"/>
          </a:xfrm>
          <a:prstGeom prst="rect">
            <a:avLst/>
          </a:prstGeom>
        </p:spPr>
      </p:pic>
      <p:sp>
        <p:nvSpPr>
          <p:cNvPr id="12" name="文本框 11">
            <a:extLst>
              <a:ext uri="{FF2B5EF4-FFF2-40B4-BE49-F238E27FC236}">
                <a16:creationId xmlns:a16="http://schemas.microsoft.com/office/drawing/2014/main" id="{00528A6F-310E-499E-A9B5-121B3FC52DD8}"/>
              </a:ext>
            </a:extLst>
          </p:cNvPr>
          <p:cNvSpPr txBox="1"/>
          <p:nvPr/>
        </p:nvSpPr>
        <p:spPr>
          <a:xfrm>
            <a:off x="3600021" y="3010522"/>
            <a:ext cx="3205108" cy="1884618"/>
          </a:xfrm>
          <a:prstGeom prst="rect">
            <a:avLst/>
          </a:prstGeom>
          <a:noFill/>
        </p:spPr>
        <p:txBody>
          <a:bodyPr wrap="square" rtlCol="0">
            <a:spAutoFit/>
          </a:bodyPr>
          <a:lstStyle/>
          <a:p>
            <a:pPr>
              <a:lnSpc>
                <a:spcPct val="150000"/>
              </a:lnSpc>
            </a:pPr>
            <a:r>
              <a:rPr lang="en-US" altLang="zh-CN" sz="2000" dirty="0">
                <a:latin typeface="+mj-ea"/>
                <a:ea typeface="+mj-ea"/>
              </a:rPr>
              <a:t>X(1,3)={S,A,C}</a:t>
            </a:r>
          </a:p>
          <a:p>
            <a:pPr>
              <a:lnSpc>
                <a:spcPct val="150000"/>
              </a:lnSpc>
            </a:pPr>
            <a:r>
              <a:rPr lang="en-US" altLang="zh-CN" sz="2000" b="1" dirty="0">
                <a:solidFill>
                  <a:srgbClr val="00B050"/>
                </a:solidFill>
                <a:latin typeface="+mj-ea"/>
                <a:ea typeface="+mj-ea"/>
              </a:rPr>
              <a:t>S</a:t>
            </a:r>
            <a:r>
              <a:rPr lang="zh-CN" altLang="en-US" sz="2000" b="1" dirty="0">
                <a:solidFill>
                  <a:srgbClr val="00B050"/>
                </a:solidFill>
                <a:latin typeface="+mj-ea"/>
                <a:ea typeface="+mj-ea"/>
              </a:rPr>
              <a:t>在最后一个格子中</a:t>
            </a:r>
            <a:endParaRPr lang="en-US" altLang="zh-CN" sz="2000" b="1" dirty="0">
              <a:solidFill>
                <a:srgbClr val="00B050"/>
              </a:solidFill>
              <a:latin typeface="+mj-ea"/>
              <a:ea typeface="+mj-ea"/>
            </a:endParaRPr>
          </a:p>
          <a:p>
            <a:pPr>
              <a:lnSpc>
                <a:spcPct val="150000"/>
              </a:lnSpc>
            </a:pPr>
            <a:r>
              <a:rPr lang="zh-CN" altLang="en-US" sz="2000" b="1" dirty="0">
                <a:solidFill>
                  <a:srgbClr val="C00000"/>
                </a:solidFill>
                <a:latin typeface="+mj-ea"/>
                <a:ea typeface="+mj-ea"/>
              </a:rPr>
              <a:t>说明：</a:t>
            </a:r>
            <a:endParaRPr lang="en-US" altLang="zh-CN" sz="2000" b="1" dirty="0">
              <a:solidFill>
                <a:srgbClr val="C00000"/>
              </a:solidFill>
              <a:latin typeface="+mj-ea"/>
              <a:ea typeface="+mj-ea"/>
            </a:endParaRPr>
          </a:p>
          <a:p>
            <a:pPr>
              <a:lnSpc>
                <a:spcPct val="150000"/>
              </a:lnSpc>
            </a:pPr>
            <a:r>
              <a:rPr lang="en-US" altLang="zh-CN" sz="2000" b="1" dirty="0">
                <a:solidFill>
                  <a:srgbClr val="00B050"/>
                </a:solidFill>
                <a:latin typeface="+mj-ea"/>
                <a:ea typeface="+mj-ea"/>
              </a:rPr>
              <a:t>w</a:t>
            </a:r>
            <a:r>
              <a:rPr lang="zh-CN" altLang="en-US" sz="2000" b="1" dirty="0">
                <a:solidFill>
                  <a:srgbClr val="00B050"/>
                </a:solidFill>
                <a:latin typeface="+mj-ea"/>
                <a:ea typeface="+mj-ea"/>
              </a:rPr>
              <a:t>满足语法</a:t>
            </a:r>
            <a:r>
              <a:rPr lang="en-US" altLang="zh-CN" sz="2000" b="1" dirty="0">
                <a:solidFill>
                  <a:srgbClr val="00B050"/>
                </a:solidFill>
                <a:latin typeface="+mj-ea"/>
                <a:ea typeface="+mj-ea"/>
              </a:rPr>
              <a:t>L(G)</a:t>
            </a:r>
          </a:p>
        </p:txBody>
      </p:sp>
    </p:spTree>
    <p:extLst>
      <p:ext uri="{BB962C8B-B14F-4D97-AF65-F5344CB8AC3E}">
        <p14:creationId xmlns:p14="http://schemas.microsoft.com/office/powerpoint/2010/main" val="292274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7721813" cy="682237"/>
          </a:xfrm>
        </p:spPr>
        <p:txBody>
          <a:bodyPr/>
          <a:lstStyle/>
          <a:p>
            <a:r>
              <a:rPr lang="zh-CN" altLang="en-US" b="1" dirty="0"/>
              <a:t>背景介绍</a:t>
            </a:r>
            <a:r>
              <a:rPr lang="en-US" altLang="zh-CN" sz="3200" b="0" dirty="0"/>
              <a:t>——</a:t>
            </a:r>
            <a:r>
              <a:rPr lang="zh-CN" altLang="en-US" sz="3200" b="0" dirty="0"/>
              <a:t>语言的重要性</a:t>
            </a:r>
            <a:endParaRPr lang="zh-CN" altLang="en-US" b="0" dirty="0"/>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4946130" y="1242118"/>
            <a:ext cx="6905212" cy="3105765"/>
          </a:xfrm>
        </p:spPr>
        <p:txBody>
          <a:bodyPr>
            <a:normAutofit/>
          </a:bodyPr>
          <a:lstStyle/>
          <a:p>
            <a:pPr>
              <a:lnSpc>
                <a:spcPct val="110000"/>
              </a:lnSpc>
            </a:pPr>
            <a:r>
              <a:rPr lang="zh-CN" altLang="en-US" dirty="0"/>
              <a:t>大约</a:t>
            </a:r>
            <a:r>
              <a:rPr lang="en-US" altLang="zh-CN" dirty="0"/>
              <a:t>10</a:t>
            </a:r>
            <a:r>
              <a:rPr lang="zh-CN" altLang="en-US" dirty="0"/>
              <a:t>万年前，人类学会说话</a:t>
            </a:r>
            <a:endParaRPr lang="en-US" altLang="zh-CN" dirty="0"/>
          </a:p>
          <a:p>
            <a:pPr>
              <a:lnSpc>
                <a:spcPct val="110000"/>
              </a:lnSpc>
            </a:pPr>
            <a:r>
              <a:rPr lang="zh-CN" altLang="en-US" dirty="0"/>
              <a:t>大约</a:t>
            </a:r>
            <a:r>
              <a:rPr lang="en-US" altLang="zh-CN" dirty="0"/>
              <a:t>5</a:t>
            </a:r>
            <a:r>
              <a:rPr lang="zh-CN" altLang="en-US" dirty="0"/>
              <a:t>千年前，人类学会写字</a:t>
            </a:r>
            <a:endParaRPr lang="en-US" altLang="zh-CN" dirty="0"/>
          </a:p>
          <a:p>
            <a:pPr>
              <a:lnSpc>
                <a:spcPct val="110000"/>
              </a:lnSpc>
            </a:pPr>
            <a:r>
              <a:rPr lang="zh-CN" altLang="en-US" dirty="0"/>
              <a:t>图灵测试：基于语言</a:t>
            </a:r>
            <a:endParaRPr lang="en-US" altLang="zh-CN" dirty="0"/>
          </a:p>
          <a:p>
            <a:pPr>
              <a:lnSpc>
                <a:spcPct val="110000"/>
              </a:lnSpc>
            </a:pPr>
            <a:r>
              <a:rPr lang="zh-CN" altLang="en-US" dirty="0"/>
              <a:t>语言具有普适性，并捕捉大量智能行为</a:t>
            </a:r>
            <a:endParaRPr lang="en-US" altLang="zh-CN" dirty="0"/>
          </a:p>
          <a:p>
            <a:pPr>
              <a:lnSpc>
                <a:spcPct val="110000"/>
              </a:lnSpc>
            </a:pPr>
            <a:r>
              <a:rPr lang="zh-CN" altLang="en-US" dirty="0"/>
              <a:t>语言和文字的交流促进了人类文明的发展</a:t>
            </a:r>
          </a:p>
        </p:txBody>
      </p:sp>
      <p:pic>
        <p:nvPicPr>
          <p:cNvPr id="1026" name="Picture 2" descr="http://media4.open.com.cn/l603/dongshi/0809/shijiegdsyj/chap1/images/0158.jpg">
            <a:extLst>
              <a:ext uri="{FF2B5EF4-FFF2-40B4-BE49-F238E27FC236}">
                <a16:creationId xmlns:a16="http://schemas.microsoft.com/office/drawing/2014/main" id="{154281E2-CC8A-4A18-A017-56B4FDA5A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371" y="1120534"/>
            <a:ext cx="3317037" cy="552200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E1414EC-08A1-49F8-80C8-4F03CD1406CA}"/>
              </a:ext>
            </a:extLst>
          </p:cNvPr>
          <p:cNvPicPr>
            <a:picLocks noChangeAspect="1"/>
          </p:cNvPicPr>
          <p:nvPr/>
        </p:nvPicPr>
        <p:blipFill>
          <a:blip r:embed="rId4"/>
          <a:stretch>
            <a:fillRect/>
          </a:stretch>
        </p:blipFill>
        <p:spPr>
          <a:xfrm>
            <a:off x="5577092" y="4187566"/>
            <a:ext cx="5291379" cy="2305309"/>
          </a:xfrm>
          <a:prstGeom prst="rect">
            <a:avLst/>
          </a:prstGeom>
        </p:spPr>
      </p:pic>
    </p:spTree>
    <p:extLst>
      <p:ext uri="{BB962C8B-B14F-4D97-AF65-F5344CB8AC3E}">
        <p14:creationId xmlns:p14="http://schemas.microsoft.com/office/powerpoint/2010/main" val="232693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8"/>
            <a:ext cx="10688483" cy="1274713"/>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a:t>
            </a:r>
            <a:r>
              <a:rPr lang="zh-CN" altLang="en-US" dirty="0"/>
              <a:t>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 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pic>
        <p:nvPicPr>
          <p:cNvPr id="5" name="屏幕录制 4">
            <a:hlinkClick r:id="" action="ppaction://media"/>
            <a:extLst>
              <a:ext uri="{FF2B5EF4-FFF2-40B4-BE49-F238E27FC236}">
                <a16:creationId xmlns:a16="http://schemas.microsoft.com/office/drawing/2014/main" id="{E7259785-E351-4292-A9CA-99E5266182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5240" y="1867784"/>
            <a:ext cx="4599642" cy="4832309"/>
          </a:xfrm>
          <a:prstGeom prst="rect">
            <a:avLst/>
          </a:prstGeom>
        </p:spPr>
      </p:pic>
      <p:sp>
        <p:nvSpPr>
          <p:cNvPr id="9" name="矩形 8">
            <a:extLst>
              <a:ext uri="{FF2B5EF4-FFF2-40B4-BE49-F238E27FC236}">
                <a16:creationId xmlns:a16="http://schemas.microsoft.com/office/drawing/2014/main" id="{DFFCD38B-5EEE-40F3-86E5-BC13D504DF97}"/>
              </a:ext>
            </a:extLst>
          </p:cNvPr>
          <p:cNvSpPr/>
          <p:nvPr/>
        </p:nvSpPr>
        <p:spPr>
          <a:xfrm>
            <a:off x="9608299" y="1812030"/>
            <a:ext cx="2426427" cy="1569660"/>
          </a:xfrm>
          <a:prstGeom prst="rect">
            <a:avLst/>
          </a:prstGeom>
          <a:ln w="28575">
            <a:solidFill>
              <a:srgbClr val="FF0000"/>
            </a:solidFill>
          </a:ln>
        </p:spPr>
        <p:txBody>
          <a:bodyPr wrap="square">
            <a:spAutoFit/>
          </a:bodyPr>
          <a:lstStyle/>
          <a:p>
            <a:r>
              <a:rPr lang="en-US" altLang="zh-CN" sz="1600" dirty="0">
                <a:latin typeface="+mj-ea"/>
                <a:ea typeface="+mj-ea"/>
              </a:rPr>
              <a:t>S-&gt;NP(She) VP</a:t>
            </a:r>
          </a:p>
          <a:p>
            <a:r>
              <a:rPr lang="en-US" altLang="zh-CN" sz="1600" dirty="0">
                <a:latin typeface="+mj-ea"/>
                <a:ea typeface="+mj-ea"/>
              </a:rPr>
              <a:t>VP-&gt;VP PP</a:t>
            </a:r>
          </a:p>
          <a:p>
            <a:r>
              <a:rPr lang="en-US" altLang="zh-CN" sz="1600" dirty="0">
                <a:latin typeface="+mj-ea"/>
                <a:ea typeface="+mj-ea"/>
              </a:rPr>
              <a:t>VP-&gt;NP V (eats)</a:t>
            </a:r>
          </a:p>
          <a:p>
            <a:r>
              <a:rPr lang="en-US" altLang="zh-CN" sz="1600" dirty="0">
                <a:latin typeface="+mj-ea"/>
                <a:ea typeface="+mj-ea"/>
              </a:rPr>
              <a:t>PP-&gt;NP P (with)</a:t>
            </a:r>
          </a:p>
          <a:p>
            <a:r>
              <a:rPr lang="en-US" altLang="zh-CN" sz="1600" dirty="0">
                <a:latin typeface="+mj-ea"/>
                <a:ea typeface="+mj-ea"/>
              </a:rPr>
              <a:t>NP -&gt; Det(a) N (fish)</a:t>
            </a:r>
          </a:p>
          <a:p>
            <a:r>
              <a:rPr lang="en-US" altLang="zh-CN" sz="1600" dirty="0">
                <a:latin typeface="+mj-ea"/>
                <a:ea typeface="+mj-ea"/>
              </a:rPr>
              <a:t>NP -&gt; Det(a) N (fork)</a:t>
            </a:r>
            <a:endParaRPr lang="zh-CN" altLang="en-US" sz="1600" dirty="0">
              <a:latin typeface="+mj-ea"/>
              <a:ea typeface="+mj-ea"/>
            </a:endParaRPr>
          </a:p>
        </p:txBody>
      </p:sp>
      <p:sp>
        <p:nvSpPr>
          <p:cNvPr id="12" name="文本框 11">
            <a:extLst>
              <a:ext uri="{FF2B5EF4-FFF2-40B4-BE49-F238E27FC236}">
                <a16:creationId xmlns:a16="http://schemas.microsoft.com/office/drawing/2014/main" id="{CF78174F-2714-4A92-88B3-C45AB6BC02F8}"/>
              </a:ext>
            </a:extLst>
          </p:cNvPr>
          <p:cNvSpPr txBox="1"/>
          <p:nvPr/>
        </p:nvSpPr>
        <p:spPr>
          <a:xfrm>
            <a:off x="8215436" y="2483231"/>
            <a:ext cx="742222" cy="662554"/>
          </a:xfrm>
          <a:prstGeom prst="rect">
            <a:avLst/>
          </a:prstGeom>
          <a:noFill/>
        </p:spPr>
        <p:txBody>
          <a:bodyPr wrap="square" rtlCol="0">
            <a:spAutoFit/>
          </a:bodyPr>
          <a:lstStyle/>
          <a:p>
            <a:pPr>
              <a:lnSpc>
                <a:spcPct val="150000"/>
              </a:lnSpc>
            </a:pPr>
            <a:r>
              <a:rPr lang="en-US" altLang="zh-CN" sz="2800" dirty="0">
                <a:latin typeface="+mj-ea"/>
                <a:ea typeface="+mj-ea"/>
              </a:rPr>
              <a:t>VP</a:t>
            </a:r>
          </a:p>
        </p:txBody>
      </p:sp>
      <p:sp>
        <p:nvSpPr>
          <p:cNvPr id="14" name="文本框 13">
            <a:extLst>
              <a:ext uri="{FF2B5EF4-FFF2-40B4-BE49-F238E27FC236}">
                <a16:creationId xmlns:a16="http://schemas.microsoft.com/office/drawing/2014/main" id="{4F742AF2-D760-47D6-94DC-5D2DD8E03C53}"/>
              </a:ext>
            </a:extLst>
          </p:cNvPr>
          <p:cNvSpPr txBox="1"/>
          <p:nvPr/>
        </p:nvSpPr>
        <p:spPr>
          <a:xfrm>
            <a:off x="7578171" y="3280588"/>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VP</a:t>
            </a:r>
          </a:p>
        </p:txBody>
      </p:sp>
      <p:sp>
        <p:nvSpPr>
          <p:cNvPr id="15" name="文本框 14">
            <a:extLst>
              <a:ext uri="{FF2B5EF4-FFF2-40B4-BE49-F238E27FC236}">
                <a16:creationId xmlns:a16="http://schemas.microsoft.com/office/drawing/2014/main" id="{0B3E6F82-4D24-416A-B45D-2F99753EAAF1}"/>
              </a:ext>
            </a:extLst>
          </p:cNvPr>
          <p:cNvSpPr txBox="1"/>
          <p:nvPr/>
        </p:nvSpPr>
        <p:spPr>
          <a:xfrm>
            <a:off x="6921697" y="5870292"/>
            <a:ext cx="980976" cy="581057"/>
          </a:xfrm>
          <a:prstGeom prst="rect">
            <a:avLst/>
          </a:prstGeom>
          <a:noFill/>
        </p:spPr>
        <p:txBody>
          <a:bodyPr wrap="square" rtlCol="0">
            <a:spAutoFit/>
          </a:bodyPr>
          <a:lstStyle/>
          <a:p>
            <a:pPr algn="ctr">
              <a:lnSpc>
                <a:spcPct val="150000"/>
              </a:lnSpc>
            </a:pPr>
            <a:r>
              <a:rPr lang="en-US" altLang="zh-CN" sz="2400" dirty="0">
                <a:latin typeface="+mj-ea"/>
                <a:ea typeface="+mj-ea"/>
              </a:rPr>
              <a:t>eats</a:t>
            </a:r>
          </a:p>
        </p:txBody>
      </p:sp>
      <p:cxnSp>
        <p:nvCxnSpPr>
          <p:cNvPr id="16" name="直接连接符 15">
            <a:extLst>
              <a:ext uri="{FF2B5EF4-FFF2-40B4-BE49-F238E27FC236}">
                <a16:creationId xmlns:a16="http://schemas.microsoft.com/office/drawing/2014/main" id="{F1EFE2A8-0D1E-4C43-919A-0A05581E835C}"/>
              </a:ext>
            </a:extLst>
          </p:cNvPr>
          <p:cNvCxnSpPr>
            <a:cxnSpLocks/>
          </p:cNvCxnSpPr>
          <p:nvPr/>
        </p:nvCxnSpPr>
        <p:spPr>
          <a:xfrm flipH="1">
            <a:off x="8037566" y="3114196"/>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3BDDECE-49DA-469E-BF70-FB267BF8A8C9}"/>
              </a:ext>
            </a:extLst>
          </p:cNvPr>
          <p:cNvSpPr txBox="1"/>
          <p:nvPr/>
        </p:nvSpPr>
        <p:spPr>
          <a:xfrm>
            <a:off x="8962864" y="3270963"/>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PP</a:t>
            </a:r>
          </a:p>
        </p:txBody>
      </p:sp>
      <p:sp>
        <p:nvSpPr>
          <p:cNvPr id="19" name="文本框 18">
            <a:extLst>
              <a:ext uri="{FF2B5EF4-FFF2-40B4-BE49-F238E27FC236}">
                <a16:creationId xmlns:a16="http://schemas.microsoft.com/office/drawing/2014/main" id="{FA1701A5-CF9E-4B63-B49F-0C0EA3AC9E61}"/>
              </a:ext>
            </a:extLst>
          </p:cNvPr>
          <p:cNvSpPr txBox="1"/>
          <p:nvPr/>
        </p:nvSpPr>
        <p:spPr>
          <a:xfrm>
            <a:off x="8892530" y="5870292"/>
            <a:ext cx="980976" cy="581057"/>
          </a:xfrm>
          <a:prstGeom prst="rect">
            <a:avLst/>
          </a:prstGeom>
          <a:noFill/>
        </p:spPr>
        <p:txBody>
          <a:bodyPr wrap="square" rtlCol="0">
            <a:spAutoFit/>
          </a:bodyPr>
          <a:lstStyle/>
          <a:p>
            <a:pPr algn="ctr">
              <a:lnSpc>
                <a:spcPct val="150000"/>
              </a:lnSpc>
            </a:pPr>
            <a:r>
              <a:rPr lang="en-US" altLang="zh-CN" sz="2400" dirty="0">
                <a:latin typeface="+mj-ea"/>
                <a:ea typeface="+mj-ea"/>
              </a:rPr>
              <a:t>with</a:t>
            </a:r>
          </a:p>
        </p:txBody>
      </p:sp>
      <p:cxnSp>
        <p:nvCxnSpPr>
          <p:cNvPr id="20" name="直接连接符 19">
            <a:extLst>
              <a:ext uri="{FF2B5EF4-FFF2-40B4-BE49-F238E27FC236}">
                <a16:creationId xmlns:a16="http://schemas.microsoft.com/office/drawing/2014/main" id="{29E355CD-BF98-4036-A42A-81CE26EB0766}"/>
              </a:ext>
            </a:extLst>
          </p:cNvPr>
          <p:cNvCxnSpPr>
            <a:cxnSpLocks/>
          </p:cNvCxnSpPr>
          <p:nvPr/>
        </p:nvCxnSpPr>
        <p:spPr>
          <a:xfrm flipH="1" flipV="1">
            <a:off x="8746701" y="3112690"/>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F50C106-CC31-4CE4-8700-03333DE64BF8}"/>
              </a:ext>
            </a:extLst>
          </p:cNvPr>
          <p:cNvCxnSpPr>
            <a:cxnSpLocks/>
          </p:cNvCxnSpPr>
          <p:nvPr/>
        </p:nvCxnSpPr>
        <p:spPr>
          <a:xfrm flipH="1">
            <a:off x="9186381" y="3910496"/>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5D75051-E08A-439B-88A2-7130892A6F9B}"/>
              </a:ext>
            </a:extLst>
          </p:cNvPr>
          <p:cNvCxnSpPr>
            <a:cxnSpLocks/>
          </p:cNvCxnSpPr>
          <p:nvPr/>
        </p:nvCxnSpPr>
        <p:spPr>
          <a:xfrm flipH="1" flipV="1">
            <a:off x="9671397" y="3910495"/>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0503A2E-07FF-439A-BA29-3F4009F01D44}"/>
              </a:ext>
            </a:extLst>
          </p:cNvPr>
          <p:cNvSpPr txBox="1"/>
          <p:nvPr/>
        </p:nvSpPr>
        <p:spPr>
          <a:xfrm>
            <a:off x="8903605" y="4082108"/>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P</a:t>
            </a:r>
          </a:p>
        </p:txBody>
      </p:sp>
      <p:sp>
        <p:nvSpPr>
          <p:cNvPr id="25" name="文本框 24">
            <a:extLst>
              <a:ext uri="{FF2B5EF4-FFF2-40B4-BE49-F238E27FC236}">
                <a16:creationId xmlns:a16="http://schemas.microsoft.com/office/drawing/2014/main" id="{855A2B24-1714-482A-B4C1-86E9E83204E4}"/>
              </a:ext>
            </a:extLst>
          </p:cNvPr>
          <p:cNvSpPr txBox="1"/>
          <p:nvPr/>
        </p:nvSpPr>
        <p:spPr>
          <a:xfrm>
            <a:off x="9805036" y="4087548"/>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NP</a:t>
            </a:r>
          </a:p>
        </p:txBody>
      </p:sp>
      <p:cxnSp>
        <p:nvCxnSpPr>
          <p:cNvPr id="26" name="直接连接符 25">
            <a:extLst>
              <a:ext uri="{FF2B5EF4-FFF2-40B4-BE49-F238E27FC236}">
                <a16:creationId xmlns:a16="http://schemas.microsoft.com/office/drawing/2014/main" id="{776A198F-FBB1-4FA0-873A-AA5CA6AD821B}"/>
              </a:ext>
            </a:extLst>
          </p:cNvPr>
          <p:cNvCxnSpPr>
            <a:cxnSpLocks/>
          </p:cNvCxnSpPr>
          <p:nvPr/>
        </p:nvCxnSpPr>
        <p:spPr>
          <a:xfrm>
            <a:off x="9289324" y="4744662"/>
            <a:ext cx="0" cy="12915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7DB505E-AB47-424F-BC0F-A8C163306D1E}"/>
              </a:ext>
            </a:extLst>
          </p:cNvPr>
          <p:cNvCxnSpPr>
            <a:cxnSpLocks/>
          </p:cNvCxnSpPr>
          <p:nvPr/>
        </p:nvCxnSpPr>
        <p:spPr>
          <a:xfrm>
            <a:off x="10040403" y="5690364"/>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7C69DA8-1EBF-496B-8126-BDD965A281CC}"/>
              </a:ext>
            </a:extLst>
          </p:cNvPr>
          <p:cNvSpPr txBox="1"/>
          <p:nvPr/>
        </p:nvSpPr>
        <p:spPr>
          <a:xfrm>
            <a:off x="7185264" y="1564791"/>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S</a:t>
            </a:r>
          </a:p>
        </p:txBody>
      </p:sp>
      <p:cxnSp>
        <p:nvCxnSpPr>
          <p:cNvPr id="29" name="直接连接符 28">
            <a:extLst>
              <a:ext uri="{FF2B5EF4-FFF2-40B4-BE49-F238E27FC236}">
                <a16:creationId xmlns:a16="http://schemas.microsoft.com/office/drawing/2014/main" id="{5F0DA281-222E-4679-A606-4CA66E4B0D99}"/>
              </a:ext>
            </a:extLst>
          </p:cNvPr>
          <p:cNvCxnSpPr>
            <a:cxnSpLocks/>
          </p:cNvCxnSpPr>
          <p:nvPr/>
        </p:nvCxnSpPr>
        <p:spPr>
          <a:xfrm flipH="1" flipV="1">
            <a:off x="7881272" y="2314253"/>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9AE950F-568F-46D0-9F0B-217E2E07687C}"/>
              </a:ext>
            </a:extLst>
          </p:cNvPr>
          <p:cNvCxnSpPr>
            <a:cxnSpLocks/>
          </p:cNvCxnSpPr>
          <p:nvPr/>
        </p:nvCxnSpPr>
        <p:spPr>
          <a:xfrm flipH="1">
            <a:off x="6983200" y="2311460"/>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6EFF606-ED96-463D-B0FE-681721B466B2}"/>
              </a:ext>
            </a:extLst>
          </p:cNvPr>
          <p:cNvSpPr txBox="1"/>
          <p:nvPr/>
        </p:nvSpPr>
        <p:spPr>
          <a:xfrm>
            <a:off x="6381915" y="2509293"/>
            <a:ext cx="742222" cy="662554"/>
          </a:xfrm>
          <a:prstGeom prst="rect">
            <a:avLst/>
          </a:prstGeom>
          <a:noFill/>
        </p:spPr>
        <p:txBody>
          <a:bodyPr wrap="square" rtlCol="0">
            <a:spAutoFit/>
          </a:bodyPr>
          <a:lstStyle/>
          <a:p>
            <a:pPr>
              <a:lnSpc>
                <a:spcPct val="150000"/>
              </a:lnSpc>
            </a:pPr>
            <a:r>
              <a:rPr lang="en-US" altLang="zh-CN" sz="2800" dirty="0">
                <a:latin typeface="+mj-ea"/>
                <a:ea typeface="+mj-ea"/>
              </a:rPr>
              <a:t>NP</a:t>
            </a:r>
          </a:p>
        </p:txBody>
      </p:sp>
      <p:sp>
        <p:nvSpPr>
          <p:cNvPr id="33" name="文本框 32">
            <a:extLst>
              <a:ext uri="{FF2B5EF4-FFF2-40B4-BE49-F238E27FC236}">
                <a16:creationId xmlns:a16="http://schemas.microsoft.com/office/drawing/2014/main" id="{2895DBBA-FEE5-4DBD-A4BD-43842B7506CD}"/>
              </a:ext>
            </a:extLst>
          </p:cNvPr>
          <p:cNvSpPr txBox="1"/>
          <p:nvPr/>
        </p:nvSpPr>
        <p:spPr>
          <a:xfrm>
            <a:off x="6176049" y="5870292"/>
            <a:ext cx="980976" cy="581057"/>
          </a:xfrm>
          <a:prstGeom prst="rect">
            <a:avLst/>
          </a:prstGeom>
          <a:noFill/>
        </p:spPr>
        <p:txBody>
          <a:bodyPr wrap="square" rtlCol="0">
            <a:spAutoFit/>
          </a:bodyPr>
          <a:lstStyle/>
          <a:p>
            <a:pPr algn="ctr">
              <a:lnSpc>
                <a:spcPct val="150000"/>
              </a:lnSpc>
            </a:pPr>
            <a:r>
              <a:rPr lang="en-US" altLang="zh-CN" sz="2400" dirty="0">
                <a:latin typeface="+mj-ea"/>
                <a:ea typeface="+mj-ea"/>
              </a:rPr>
              <a:t>she</a:t>
            </a:r>
          </a:p>
        </p:txBody>
      </p:sp>
      <p:cxnSp>
        <p:nvCxnSpPr>
          <p:cNvPr id="35" name="直接连接符 34">
            <a:extLst>
              <a:ext uri="{FF2B5EF4-FFF2-40B4-BE49-F238E27FC236}">
                <a16:creationId xmlns:a16="http://schemas.microsoft.com/office/drawing/2014/main" id="{8101F363-EA89-4C95-98F8-8311C502D305}"/>
              </a:ext>
            </a:extLst>
          </p:cNvPr>
          <p:cNvCxnSpPr>
            <a:cxnSpLocks/>
          </p:cNvCxnSpPr>
          <p:nvPr/>
        </p:nvCxnSpPr>
        <p:spPr>
          <a:xfrm>
            <a:off x="6712248" y="3171847"/>
            <a:ext cx="0" cy="2851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4D2167F-BD28-4FF5-BA84-C1F8CC4C6C1E}"/>
              </a:ext>
            </a:extLst>
          </p:cNvPr>
          <p:cNvCxnSpPr>
            <a:cxnSpLocks/>
          </p:cNvCxnSpPr>
          <p:nvPr/>
        </p:nvCxnSpPr>
        <p:spPr>
          <a:xfrm flipH="1">
            <a:off x="7545522" y="3902016"/>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FBA0E13-7A76-4E14-9C32-6F046B4561BB}"/>
              </a:ext>
            </a:extLst>
          </p:cNvPr>
          <p:cNvCxnSpPr>
            <a:cxnSpLocks/>
          </p:cNvCxnSpPr>
          <p:nvPr/>
        </p:nvCxnSpPr>
        <p:spPr>
          <a:xfrm flipH="1" flipV="1">
            <a:off x="8030538" y="3902015"/>
            <a:ext cx="330333"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EEC2C4E-5FBA-4CAE-8987-AAEBC7B4647C}"/>
              </a:ext>
            </a:extLst>
          </p:cNvPr>
          <p:cNvSpPr txBox="1"/>
          <p:nvPr/>
        </p:nvSpPr>
        <p:spPr>
          <a:xfrm>
            <a:off x="7027035" y="4047010"/>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V</a:t>
            </a:r>
          </a:p>
        </p:txBody>
      </p:sp>
      <p:sp>
        <p:nvSpPr>
          <p:cNvPr id="42" name="文本框 41">
            <a:extLst>
              <a:ext uri="{FF2B5EF4-FFF2-40B4-BE49-F238E27FC236}">
                <a16:creationId xmlns:a16="http://schemas.microsoft.com/office/drawing/2014/main" id="{B0113689-2916-4334-A9E6-E9C0FA5CDB20}"/>
              </a:ext>
            </a:extLst>
          </p:cNvPr>
          <p:cNvSpPr txBox="1"/>
          <p:nvPr/>
        </p:nvSpPr>
        <p:spPr>
          <a:xfrm>
            <a:off x="7894229" y="4082870"/>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NP</a:t>
            </a:r>
          </a:p>
        </p:txBody>
      </p:sp>
      <p:cxnSp>
        <p:nvCxnSpPr>
          <p:cNvPr id="43" name="直接连接符 42">
            <a:extLst>
              <a:ext uri="{FF2B5EF4-FFF2-40B4-BE49-F238E27FC236}">
                <a16:creationId xmlns:a16="http://schemas.microsoft.com/office/drawing/2014/main" id="{4C1EA12E-7A1F-4830-BD4B-5283EE5BC6B6}"/>
              </a:ext>
            </a:extLst>
          </p:cNvPr>
          <p:cNvCxnSpPr>
            <a:cxnSpLocks/>
          </p:cNvCxnSpPr>
          <p:nvPr/>
        </p:nvCxnSpPr>
        <p:spPr>
          <a:xfrm flipH="1">
            <a:off x="8100641" y="4745424"/>
            <a:ext cx="137805" cy="510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41FA1AE-CA02-4E3C-949A-D6A36EA0CE0D}"/>
              </a:ext>
            </a:extLst>
          </p:cNvPr>
          <p:cNvCxnSpPr>
            <a:cxnSpLocks/>
          </p:cNvCxnSpPr>
          <p:nvPr/>
        </p:nvCxnSpPr>
        <p:spPr>
          <a:xfrm flipH="1" flipV="1">
            <a:off x="8444212" y="4720341"/>
            <a:ext cx="96870" cy="5357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065A0DAB-3DC2-47C2-BE43-17EE8BD9C401}"/>
              </a:ext>
            </a:extLst>
          </p:cNvPr>
          <p:cNvSpPr txBox="1"/>
          <p:nvPr/>
        </p:nvSpPr>
        <p:spPr>
          <a:xfrm>
            <a:off x="7675092" y="5113089"/>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D</a:t>
            </a:r>
          </a:p>
        </p:txBody>
      </p:sp>
      <p:sp>
        <p:nvSpPr>
          <p:cNvPr id="46" name="文本框 45">
            <a:extLst>
              <a:ext uri="{FF2B5EF4-FFF2-40B4-BE49-F238E27FC236}">
                <a16:creationId xmlns:a16="http://schemas.microsoft.com/office/drawing/2014/main" id="{E931223B-7C1A-435F-9467-709147659A7A}"/>
              </a:ext>
            </a:extLst>
          </p:cNvPr>
          <p:cNvSpPr txBox="1"/>
          <p:nvPr/>
        </p:nvSpPr>
        <p:spPr>
          <a:xfrm>
            <a:off x="8272794" y="5104224"/>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a:t>
            </a:r>
          </a:p>
        </p:txBody>
      </p:sp>
      <p:sp>
        <p:nvSpPr>
          <p:cNvPr id="54" name="文本框 53">
            <a:extLst>
              <a:ext uri="{FF2B5EF4-FFF2-40B4-BE49-F238E27FC236}">
                <a16:creationId xmlns:a16="http://schemas.microsoft.com/office/drawing/2014/main" id="{10ED0BCB-A5FF-4B97-B930-A13BD0CC7F6A}"/>
              </a:ext>
            </a:extLst>
          </p:cNvPr>
          <p:cNvSpPr txBox="1"/>
          <p:nvPr/>
        </p:nvSpPr>
        <p:spPr>
          <a:xfrm>
            <a:off x="7516966" y="5870292"/>
            <a:ext cx="980976" cy="581057"/>
          </a:xfrm>
          <a:prstGeom prst="rect">
            <a:avLst/>
          </a:prstGeom>
          <a:noFill/>
        </p:spPr>
        <p:txBody>
          <a:bodyPr wrap="square" rtlCol="0">
            <a:spAutoFit/>
          </a:bodyPr>
          <a:lstStyle/>
          <a:p>
            <a:pPr algn="ctr">
              <a:lnSpc>
                <a:spcPct val="150000"/>
              </a:lnSpc>
            </a:pPr>
            <a:r>
              <a:rPr lang="en-US" altLang="zh-CN" sz="2400" dirty="0">
                <a:latin typeface="+mj-ea"/>
                <a:ea typeface="+mj-ea"/>
              </a:rPr>
              <a:t>a</a:t>
            </a:r>
          </a:p>
        </p:txBody>
      </p:sp>
      <p:sp>
        <p:nvSpPr>
          <p:cNvPr id="55" name="文本框 54">
            <a:extLst>
              <a:ext uri="{FF2B5EF4-FFF2-40B4-BE49-F238E27FC236}">
                <a16:creationId xmlns:a16="http://schemas.microsoft.com/office/drawing/2014/main" id="{D888D317-7E20-4B2B-94CC-2D2A99E106A0}"/>
              </a:ext>
            </a:extLst>
          </p:cNvPr>
          <p:cNvSpPr txBox="1"/>
          <p:nvPr/>
        </p:nvSpPr>
        <p:spPr>
          <a:xfrm>
            <a:off x="8074633" y="5870292"/>
            <a:ext cx="980976" cy="581057"/>
          </a:xfrm>
          <a:prstGeom prst="rect">
            <a:avLst/>
          </a:prstGeom>
          <a:noFill/>
        </p:spPr>
        <p:txBody>
          <a:bodyPr wrap="square" rtlCol="0">
            <a:spAutoFit/>
          </a:bodyPr>
          <a:lstStyle/>
          <a:p>
            <a:pPr algn="ctr">
              <a:lnSpc>
                <a:spcPct val="150000"/>
              </a:lnSpc>
            </a:pPr>
            <a:r>
              <a:rPr lang="en-US" altLang="zh-CN" sz="2400" dirty="0">
                <a:latin typeface="+mj-ea"/>
                <a:ea typeface="+mj-ea"/>
              </a:rPr>
              <a:t>fish</a:t>
            </a:r>
          </a:p>
        </p:txBody>
      </p:sp>
      <p:cxnSp>
        <p:nvCxnSpPr>
          <p:cNvPr id="58" name="直接连接符 57">
            <a:extLst>
              <a:ext uri="{FF2B5EF4-FFF2-40B4-BE49-F238E27FC236}">
                <a16:creationId xmlns:a16="http://schemas.microsoft.com/office/drawing/2014/main" id="{C49A5980-8A64-45A4-AFB3-EB8D1B601C46}"/>
              </a:ext>
            </a:extLst>
          </p:cNvPr>
          <p:cNvCxnSpPr>
            <a:cxnSpLocks/>
          </p:cNvCxnSpPr>
          <p:nvPr/>
        </p:nvCxnSpPr>
        <p:spPr>
          <a:xfrm flipH="1">
            <a:off x="10155181" y="4734647"/>
            <a:ext cx="137805" cy="5106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5A05F98-8DC5-4D2B-AD4E-D99406DFE081}"/>
              </a:ext>
            </a:extLst>
          </p:cNvPr>
          <p:cNvCxnSpPr>
            <a:cxnSpLocks/>
          </p:cNvCxnSpPr>
          <p:nvPr/>
        </p:nvCxnSpPr>
        <p:spPr>
          <a:xfrm flipH="1" flipV="1">
            <a:off x="10368954" y="4744938"/>
            <a:ext cx="226668" cy="5003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99BD5AEC-7BA7-4B67-9AC2-7252936CFA4A}"/>
              </a:ext>
            </a:extLst>
          </p:cNvPr>
          <p:cNvSpPr txBox="1"/>
          <p:nvPr/>
        </p:nvSpPr>
        <p:spPr>
          <a:xfrm>
            <a:off x="9729632" y="5102312"/>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D</a:t>
            </a:r>
          </a:p>
        </p:txBody>
      </p:sp>
      <p:sp>
        <p:nvSpPr>
          <p:cNvPr id="61" name="文本框 60">
            <a:extLst>
              <a:ext uri="{FF2B5EF4-FFF2-40B4-BE49-F238E27FC236}">
                <a16:creationId xmlns:a16="http://schemas.microsoft.com/office/drawing/2014/main" id="{6CD32F73-7B54-4049-A225-835FAFEB8BBE}"/>
              </a:ext>
            </a:extLst>
          </p:cNvPr>
          <p:cNvSpPr txBox="1"/>
          <p:nvPr/>
        </p:nvSpPr>
        <p:spPr>
          <a:xfrm>
            <a:off x="10327334" y="5093447"/>
            <a:ext cx="742222" cy="662554"/>
          </a:xfrm>
          <a:prstGeom prst="rect">
            <a:avLst/>
          </a:prstGeom>
          <a:noFill/>
        </p:spPr>
        <p:txBody>
          <a:bodyPr wrap="square" rtlCol="0">
            <a:spAutoFit/>
          </a:bodyPr>
          <a:lstStyle/>
          <a:p>
            <a:pPr algn="ctr">
              <a:lnSpc>
                <a:spcPct val="150000"/>
              </a:lnSpc>
            </a:pPr>
            <a:r>
              <a:rPr lang="en-US" altLang="zh-CN" sz="2800" dirty="0">
                <a:latin typeface="+mj-ea"/>
                <a:ea typeface="+mj-ea"/>
              </a:rPr>
              <a:t>N</a:t>
            </a:r>
          </a:p>
        </p:txBody>
      </p:sp>
      <p:sp>
        <p:nvSpPr>
          <p:cNvPr id="63" name="文本框 62">
            <a:extLst>
              <a:ext uri="{FF2B5EF4-FFF2-40B4-BE49-F238E27FC236}">
                <a16:creationId xmlns:a16="http://schemas.microsoft.com/office/drawing/2014/main" id="{6C07FBB2-D3F7-4D5B-8C9D-45AA06B649C5}"/>
              </a:ext>
            </a:extLst>
          </p:cNvPr>
          <p:cNvSpPr txBox="1"/>
          <p:nvPr/>
        </p:nvSpPr>
        <p:spPr>
          <a:xfrm>
            <a:off x="9683912" y="5870292"/>
            <a:ext cx="742220" cy="581057"/>
          </a:xfrm>
          <a:prstGeom prst="rect">
            <a:avLst/>
          </a:prstGeom>
          <a:noFill/>
        </p:spPr>
        <p:txBody>
          <a:bodyPr wrap="square" rtlCol="0">
            <a:spAutoFit/>
          </a:bodyPr>
          <a:lstStyle/>
          <a:p>
            <a:pPr algn="ctr">
              <a:lnSpc>
                <a:spcPct val="150000"/>
              </a:lnSpc>
            </a:pPr>
            <a:r>
              <a:rPr lang="en-US" altLang="zh-CN" sz="2400" dirty="0">
                <a:latin typeface="+mj-ea"/>
                <a:ea typeface="+mj-ea"/>
              </a:rPr>
              <a:t>a</a:t>
            </a:r>
          </a:p>
        </p:txBody>
      </p:sp>
      <p:cxnSp>
        <p:nvCxnSpPr>
          <p:cNvPr id="64" name="直接连接符 63">
            <a:extLst>
              <a:ext uri="{FF2B5EF4-FFF2-40B4-BE49-F238E27FC236}">
                <a16:creationId xmlns:a16="http://schemas.microsoft.com/office/drawing/2014/main" id="{36050A9B-EAB7-40F9-B819-EB578ABE54E9}"/>
              </a:ext>
            </a:extLst>
          </p:cNvPr>
          <p:cNvCxnSpPr>
            <a:cxnSpLocks/>
          </p:cNvCxnSpPr>
          <p:nvPr/>
        </p:nvCxnSpPr>
        <p:spPr>
          <a:xfrm>
            <a:off x="10701757" y="5680430"/>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FB8410DE-0366-4EF8-A1F0-214C7C366E8B}"/>
              </a:ext>
            </a:extLst>
          </p:cNvPr>
          <p:cNvSpPr txBox="1"/>
          <p:nvPr/>
        </p:nvSpPr>
        <p:spPr>
          <a:xfrm>
            <a:off x="10264580" y="5870292"/>
            <a:ext cx="932821" cy="581057"/>
          </a:xfrm>
          <a:prstGeom prst="rect">
            <a:avLst/>
          </a:prstGeom>
          <a:noFill/>
        </p:spPr>
        <p:txBody>
          <a:bodyPr wrap="square" rtlCol="0">
            <a:spAutoFit/>
          </a:bodyPr>
          <a:lstStyle/>
          <a:p>
            <a:pPr algn="ctr">
              <a:lnSpc>
                <a:spcPct val="150000"/>
              </a:lnSpc>
            </a:pPr>
            <a:r>
              <a:rPr lang="en-US" altLang="zh-CN" sz="2400" dirty="0">
                <a:latin typeface="+mj-ea"/>
                <a:ea typeface="+mj-ea"/>
              </a:rPr>
              <a:t>fork</a:t>
            </a:r>
          </a:p>
        </p:txBody>
      </p:sp>
      <p:cxnSp>
        <p:nvCxnSpPr>
          <p:cNvPr id="66" name="直接连接符 65">
            <a:extLst>
              <a:ext uri="{FF2B5EF4-FFF2-40B4-BE49-F238E27FC236}">
                <a16:creationId xmlns:a16="http://schemas.microsoft.com/office/drawing/2014/main" id="{BE1F147C-9E0B-4222-B5E9-1A9657904288}"/>
              </a:ext>
            </a:extLst>
          </p:cNvPr>
          <p:cNvCxnSpPr>
            <a:cxnSpLocks/>
          </p:cNvCxnSpPr>
          <p:nvPr/>
        </p:nvCxnSpPr>
        <p:spPr>
          <a:xfrm>
            <a:off x="8014269" y="5672851"/>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F437CC10-7EA7-41FA-9AC9-DB71BEC6E5FC}"/>
              </a:ext>
            </a:extLst>
          </p:cNvPr>
          <p:cNvCxnSpPr>
            <a:cxnSpLocks/>
          </p:cNvCxnSpPr>
          <p:nvPr/>
        </p:nvCxnSpPr>
        <p:spPr>
          <a:xfrm>
            <a:off x="8675623" y="5662917"/>
            <a:ext cx="0" cy="332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8F5E865-61A5-4CE4-A0A3-D3ACB2252CB7}"/>
              </a:ext>
            </a:extLst>
          </p:cNvPr>
          <p:cNvCxnSpPr>
            <a:cxnSpLocks/>
            <a:stCxn id="41" idx="2"/>
            <a:endCxn id="15" idx="0"/>
          </p:cNvCxnSpPr>
          <p:nvPr/>
        </p:nvCxnSpPr>
        <p:spPr>
          <a:xfrm>
            <a:off x="7398146" y="4709564"/>
            <a:ext cx="14039" cy="11607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698E3B4F-F10D-4355-BAAF-6904347FE1B1}"/>
              </a:ext>
            </a:extLst>
          </p:cNvPr>
          <p:cNvSpPr/>
          <p:nvPr/>
        </p:nvSpPr>
        <p:spPr>
          <a:xfrm>
            <a:off x="6627337" y="6425464"/>
            <a:ext cx="4745210" cy="338554"/>
          </a:xfrm>
          <a:prstGeom prst="rect">
            <a:avLst/>
          </a:prstGeom>
        </p:spPr>
        <p:txBody>
          <a:bodyPr wrap="none">
            <a:spAutoFit/>
          </a:bodyPr>
          <a:lstStyle/>
          <a:p>
            <a:r>
              <a:rPr lang="en-US" altLang="zh-CN" sz="1600" dirty="0">
                <a:solidFill>
                  <a:schemeClr val="bg1">
                    <a:lumMod val="75000"/>
                  </a:schemeClr>
                </a:solidFill>
              </a:rPr>
              <a:t>Source: https://en.wikipedia.org/wiki/CYK_algorithm</a:t>
            </a:r>
            <a:endParaRPr lang="zh-CN" altLang="en-US" sz="1600" dirty="0">
              <a:solidFill>
                <a:schemeClr val="bg1">
                  <a:lumMod val="75000"/>
                </a:schemeClr>
              </a:solidFill>
            </a:endParaRPr>
          </a:p>
        </p:txBody>
      </p:sp>
    </p:spTree>
    <p:extLst>
      <p:ext uri="{BB962C8B-B14F-4D97-AF65-F5344CB8AC3E}">
        <p14:creationId xmlns:p14="http://schemas.microsoft.com/office/powerpoint/2010/main" val="117840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7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par>
                                <p:cTn id="100" presetID="10" presetClass="entr" presetSubtype="0" fill="hold"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6"/>
                                        </p:tgtEl>
                                        <p:attrNameLst>
                                          <p:attrName>style.visibility</p:attrName>
                                        </p:attrNameLst>
                                      </p:cBhvr>
                                      <p:to>
                                        <p:strVal val="visible"/>
                                      </p:to>
                                    </p:set>
                                    <p:animEffect transition="in" filter="fade">
                                      <p:cBhvr>
                                        <p:cTn id="110" dur="500"/>
                                        <p:tgtEl>
                                          <p:spTgt spid="66"/>
                                        </p:tgtEl>
                                      </p:cBhvr>
                                    </p:animEffect>
                                  </p:childTnLst>
                                </p:cTn>
                              </p:par>
                              <p:par>
                                <p:cTn id="111" presetID="10" presetClass="entr" presetSubtype="0" fill="hold" nodeType="withEffect">
                                  <p:stCondLst>
                                    <p:cond delay="0"/>
                                  </p:stCondLst>
                                  <p:childTnLst>
                                    <p:set>
                                      <p:cBhvr>
                                        <p:cTn id="112" dur="1" fill="hold">
                                          <p:stCondLst>
                                            <p:cond delay="0"/>
                                          </p:stCondLst>
                                        </p:cTn>
                                        <p:tgtEl>
                                          <p:spTgt spid="67"/>
                                        </p:tgtEl>
                                        <p:attrNameLst>
                                          <p:attrName>style.visibility</p:attrName>
                                        </p:attrNameLst>
                                      </p:cBhvr>
                                      <p:to>
                                        <p:strVal val="visible"/>
                                      </p:to>
                                    </p:set>
                                    <p:animEffect transition="in" filter="fade">
                                      <p:cBhvr>
                                        <p:cTn id="113" dur="500"/>
                                        <p:tgtEl>
                                          <p:spTgt spid="6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fade">
                                      <p:cBhvr>
                                        <p:cTn id="116" dur="500"/>
                                        <p:tgtEl>
                                          <p:spTgt spid="5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fade">
                                      <p:cBhvr>
                                        <p:cTn id="119" dur="500"/>
                                        <p:tgtEl>
                                          <p:spTgt spid="55"/>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par>
                                <p:cTn id="125" presetID="10" presetClass="entr" presetSubtype="0"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500"/>
                                        <p:tgtEl>
                                          <p:spTgt spid="5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fade">
                                      <p:cBhvr>
                                        <p:cTn id="130" dur="500"/>
                                        <p:tgtEl>
                                          <p:spTgt spid="6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fade">
                                      <p:cBhvr>
                                        <p:cTn id="133" dur="500"/>
                                        <p:tgtEl>
                                          <p:spTgt spid="61"/>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500"/>
                                        <p:tgtEl>
                                          <p:spTgt spid="2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63"/>
                                        </p:tgtEl>
                                        <p:attrNameLst>
                                          <p:attrName>style.visibility</p:attrName>
                                        </p:attrNameLst>
                                      </p:cBhvr>
                                      <p:to>
                                        <p:strVal val="visible"/>
                                      </p:to>
                                    </p:set>
                                    <p:animEffect transition="in" filter="fade">
                                      <p:cBhvr>
                                        <p:cTn id="141" dur="500"/>
                                        <p:tgtEl>
                                          <p:spTgt spid="63"/>
                                        </p:tgtEl>
                                      </p:cBhvr>
                                    </p:animEffect>
                                  </p:childTnLst>
                                </p:cTn>
                              </p:par>
                              <p:par>
                                <p:cTn id="142" presetID="10" presetClass="entr" presetSubtype="0" fill="hold" nodeType="withEffect">
                                  <p:stCondLst>
                                    <p:cond delay="0"/>
                                  </p:stCondLst>
                                  <p:childTnLst>
                                    <p:set>
                                      <p:cBhvr>
                                        <p:cTn id="143" dur="1" fill="hold">
                                          <p:stCondLst>
                                            <p:cond delay="0"/>
                                          </p:stCondLst>
                                        </p:cTn>
                                        <p:tgtEl>
                                          <p:spTgt spid="64"/>
                                        </p:tgtEl>
                                        <p:attrNameLst>
                                          <p:attrName>style.visibility</p:attrName>
                                        </p:attrNameLst>
                                      </p:cBhvr>
                                      <p:to>
                                        <p:strVal val="visible"/>
                                      </p:to>
                                    </p:set>
                                    <p:animEffect transition="in" filter="fade">
                                      <p:cBhvr>
                                        <p:cTn id="144" dur="500"/>
                                        <p:tgtEl>
                                          <p:spTgt spid="64"/>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5"/>
                                        </p:tgtEl>
                                        <p:attrNameLst>
                                          <p:attrName>style.visibility</p:attrName>
                                        </p:attrNameLst>
                                      </p:cBhvr>
                                      <p:to>
                                        <p:strVal val="visible"/>
                                      </p:to>
                                    </p:set>
                                    <p:animEffect transition="in" filter="fade">
                                      <p:cBhvr>
                                        <p:cTn id="14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8" fill="hold" display="0">
                  <p:stCondLst>
                    <p:cond delay="indefinite"/>
                  </p:stCondLst>
                </p:cTn>
                <p:tgtEl>
                  <p:spTgt spid="5"/>
                </p:tgtEl>
              </p:cMediaNode>
            </p:video>
            <p:seq concurrent="1" nextAc="seek">
              <p:cTn id="149" restart="whenNotActive" fill="hold" evtFilter="cancelBubble" nodeType="interactiveSeq">
                <p:stCondLst>
                  <p:cond evt="onClick" delay="0">
                    <p:tgtEl>
                      <p:spTgt spid="5"/>
                    </p:tgtEl>
                  </p:cond>
                </p:stCondLst>
                <p:endSync evt="end" delay="0">
                  <p:rtn val="all"/>
                </p:endSync>
                <p:childTnLst>
                  <p:par>
                    <p:cTn id="150" fill="hold">
                      <p:stCondLst>
                        <p:cond delay="0"/>
                      </p:stCondLst>
                      <p:childTnLst>
                        <p:par>
                          <p:cTn id="151" fill="hold">
                            <p:stCondLst>
                              <p:cond delay="0"/>
                            </p:stCondLst>
                            <p:childTnLst>
                              <p:par>
                                <p:cTn id="152" presetID="2" presetClass="mediacall" presetSubtype="0" fill="hold" nodeType="clickEffect">
                                  <p:stCondLst>
                                    <p:cond delay="0"/>
                                  </p:stCondLst>
                                  <p:childTnLst>
                                    <p:cmd type="call" cmd="togglePause">
                                      <p:cBhvr>
                                        <p:cTn id="153" dur="1" fill="hold"/>
                                        <p:tgtEl>
                                          <p:spTgt spid="5"/>
                                        </p:tgtEl>
                                      </p:cBhvr>
                                    </p:cmd>
                                  </p:childTnLst>
                                </p:cTn>
                              </p:par>
                            </p:childTnLst>
                          </p:cTn>
                        </p:par>
                      </p:childTnLst>
                    </p:cTn>
                  </p:par>
                </p:childTnLst>
              </p:cTn>
              <p:nextCondLst>
                <p:cond evt="onClick" delay="0">
                  <p:tgtEl>
                    <p:spTgt spid="5"/>
                  </p:tgtEl>
                </p:cond>
              </p:nextCondLst>
            </p:seq>
          </p:childTnLst>
        </p:cTn>
      </p:par>
    </p:tnLst>
    <p:bldLst>
      <p:bldP spid="12" grpId="0"/>
      <p:bldP spid="14" grpId="0"/>
      <p:bldP spid="15" grpId="0"/>
      <p:bldP spid="18" grpId="0"/>
      <p:bldP spid="19" grpId="0"/>
      <p:bldP spid="24" grpId="0"/>
      <p:bldP spid="25" grpId="0"/>
      <p:bldP spid="28" grpId="0"/>
      <p:bldP spid="31" grpId="0"/>
      <p:bldP spid="33" grpId="0"/>
      <p:bldP spid="41" grpId="0"/>
      <p:bldP spid="42" grpId="0"/>
      <p:bldP spid="45" grpId="0"/>
      <p:bldP spid="46" grpId="0"/>
      <p:bldP spid="54" grpId="0"/>
      <p:bldP spid="55" grpId="0"/>
      <p:bldP spid="60" grpId="0"/>
      <p:bldP spid="61" grpId="0"/>
      <p:bldP spid="63" grpId="0"/>
      <p:bldP spid="6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8"/>
            <a:ext cx="10688483" cy="535619"/>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a:t>
            </a:r>
            <a:r>
              <a:rPr lang="zh-CN" altLang="en-US" dirty="0"/>
              <a:t>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 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p:txBody>
      </p:sp>
      <p:pic>
        <p:nvPicPr>
          <p:cNvPr id="4" name="图片 3">
            <a:extLst>
              <a:ext uri="{FF2B5EF4-FFF2-40B4-BE49-F238E27FC236}">
                <a16:creationId xmlns:a16="http://schemas.microsoft.com/office/drawing/2014/main" id="{2072B72F-E8B3-4D81-9F30-44C3F085023C}"/>
              </a:ext>
            </a:extLst>
          </p:cNvPr>
          <p:cNvPicPr>
            <a:picLocks noChangeAspect="1"/>
          </p:cNvPicPr>
          <p:nvPr/>
        </p:nvPicPr>
        <p:blipFill>
          <a:blip r:embed="rId3"/>
          <a:stretch>
            <a:fillRect/>
          </a:stretch>
        </p:blipFill>
        <p:spPr>
          <a:xfrm>
            <a:off x="1353934" y="1766047"/>
            <a:ext cx="9574042" cy="4747590"/>
          </a:xfrm>
          <a:prstGeom prst="rect">
            <a:avLst/>
          </a:prstGeom>
        </p:spPr>
      </p:pic>
      <p:sp>
        <p:nvSpPr>
          <p:cNvPr id="5" name="文本框 4">
            <a:extLst>
              <a:ext uri="{FF2B5EF4-FFF2-40B4-BE49-F238E27FC236}">
                <a16:creationId xmlns:a16="http://schemas.microsoft.com/office/drawing/2014/main" id="{AE66034C-303B-40EF-A863-2BED05486D10}"/>
              </a:ext>
            </a:extLst>
          </p:cNvPr>
          <p:cNvSpPr txBox="1"/>
          <p:nvPr/>
        </p:nvSpPr>
        <p:spPr>
          <a:xfrm>
            <a:off x="8280400" y="1824046"/>
            <a:ext cx="1693333" cy="646331"/>
          </a:xfrm>
          <a:prstGeom prst="rect">
            <a:avLst/>
          </a:prstGeom>
          <a:noFill/>
          <a:ln w="12700">
            <a:solidFill>
              <a:schemeClr val="tx1"/>
            </a:solidFill>
          </a:ln>
        </p:spPr>
        <p:txBody>
          <a:bodyPr wrap="square" rtlCol="0">
            <a:spAutoFit/>
          </a:bodyPr>
          <a:lstStyle/>
          <a:p>
            <a:r>
              <a:rPr lang="en-US" altLang="zh-CN">
                <a:solidFill>
                  <a:schemeClr val="accent6"/>
                </a:solidFill>
              </a:rPr>
              <a:t>n</a:t>
            </a:r>
            <a:r>
              <a:rPr lang="zh-CN" altLang="en-US">
                <a:solidFill>
                  <a:schemeClr val="accent6"/>
                </a:solidFill>
              </a:rPr>
              <a:t>个单词</a:t>
            </a:r>
            <a:endParaRPr lang="en-US" altLang="zh-CN">
              <a:solidFill>
                <a:schemeClr val="accent6"/>
              </a:solidFill>
            </a:endParaRPr>
          </a:p>
          <a:p>
            <a:r>
              <a:rPr lang="en-US" altLang="zh-CN">
                <a:solidFill>
                  <a:schemeClr val="accent6"/>
                </a:solidFill>
              </a:rPr>
              <a:t>r</a:t>
            </a:r>
            <a:r>
              <a:rPr lang="zh-CN" altLang="en-US">
                <a:solidFill>
                  <a:schemeClr val="accent6"/>
                </a:solidFill>
              </a:rPr>
              <a:t>个非终结符</a:t>
            </a:r>
          </a:p>
        </p:txBody>
      </p:sp>
      <p:sp>
        <p:nvSpPr>
          <p:cNvPr id="6" name="文本框 5">
            <a:extLst>
              <a:ext uri="{FF2B5EF4-FFF2-40B4-BE49-F238E27FC236}">
                <a16:creationId xmlns:a16="http://schemas.microsoft.com/office/drawing/2014/main" id="{9F8805EB-5388-4FCD-ADEA-9DFD37BD1F2A}"/>
              </a:ext>
            </a:extLst>
          </p:cNvPr>
          <p:cNvSpPr txBox="1"/>
          <p:nvPr/>
        </p:nvSpPr>
        <p:spPr>
          <a:xfrm>
            <a:off x="4919134" y="3051825"/>
            <a:ext cx="2760133" cy="369332"/>
          </a:xfrm>
          <a:prstGeom prst="rect">
            <a:avLst/>
          </a:prstGeom>
          <a:noFill/>
          <a:ln w="12700">
            <a:solidFill>
              <a:schemeClr val="tx1"/>
            </a:solidFill>
          </a:ln>
        </p:spPr>
        <p:txBody>
          <a:bodyPr wrap="square" rtlCol="0">
            <a:spAutoFit/>
          </a:bodyPr>
          <a:lstStyle/>
          <a:p>
            <a:r>
              <a:rPr lang="zh-CN" altLang="en-US">
                <a:solidFill>
                  <a:schemeClr val="accent6"/>
                </a:solidFill>
              </a:rPr>
              <a:t>给三角表格的第一行赋值</a:t>
            </a:r>
          </a:p>
        </p:txBody>
      </p:sp>
      <p:sp>
        <p:nvSpPr>
          <p:cNvPr id="7" name="文本框 6">
            <a:extLst>
              <a:ext uri="{FF2B5EF4-FFF2-40B4-BE49-F238E27FC236}">
                <a16:creationId xmlns:a16="http://schemas.microsoft.com/office/drawing/2014/main" id="{62226D93-1353-4600-801F-AC7FBA3EBF77}"/>
              </a:ext>
            </a:extLst>
          </p:cNvPr>
          <p:cNvSpPr txBox="1"/>
          <p:nvPr/>
        </p:nvSpPr>
        <p:spPr>
          <a:xfrm>
            <a:off x="5733002" y="4202958"/>
            <a:ext cx="2760133" cy="369332"/>
          </a:xfrm>
          <a:prstGeom prst="rect">
            <a:avLst/>
          </a:prstGeom>
          <a:noFill/>
          <a:ln w="12700">
            <a:solidFill>
              <a:schemeClr val="tx1"/>
            </a:solidFill>
          </a:ln>
        </p:spPr>
        <p:txBody>
          <a:bodyPr wrap="square" rtlCol="0">
            <a:spAutoFit/>
          </a:bodyPr>
          <a:lstStyle/>
          <a:p>
            <a:r>
              <a:rPr lang="zh-CN" altLang="en-US">
                <a:solidFill>
                  <a:schemeClr val="accent6"/>
                </a:solidFill>
              </a:rPr>
              <a:t>给三角表格的其他行赋值</a:t>
            </a:r>
          </a:p>
        </p:txBody>
      </p:sp>
    </p:spTree>
    <p:extLst>
      <p:ext uri="{BB962C8B-B14F-4D97-AF65-F5344CB8AC3E}">
        <p14:creationId xmlns:p14="http://schemas.microsoft.com/office/powerpoint/2010/main" val="2505712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8"/>
            <a:ext cx="10688483" cy="1274713"/>
          </a:xfrm>
        </p:spPr>
        <p:txBody>
          <a:bodyPr>
            <a:normAutofit/>
          </a:bodyPr>
          <a:lstStyle/>
          <a:p>
            <a:pPr marL="0" indent="0">
              <a:buNone/>
            </a:pPr>
            <a:r>
              <a:rPr lang="en-US" altLang="zh-CN" b="1" dirty="0">
                <a:solidFill>
                  <a:srgbClr val="C00000"/>
                </a:solidFill>
              </a:rPr>
              <a:t>CYK</a:t>
            </a:r>
            <a:r>
              <a:rPr lang="zh-CN" altLang="en-US" b="1" dirty="0">
                <a:solidFill>
                  <a:srgbClr val="C00000"/>
                </a:solidFill>
              </a:rPr>
              <a:t>算法</a:t>
            </a:r>
            <a:r>
              <a:rPr lang="zh-CN" altLang="en-US" dirty="0"/>
              <a:t> </a:t>
            </a:r>
            <a:r>
              <a:rPr lang="en-US" altLang="zh-CN" dirty="0"/>
              <a:t>(</a:t>
            </a:r>
            <a:r>
              <a:rPr lang="zh-CN" altLang="en-US" dirty="0"/>
              <a:t>作者：</a:t>
            </a:r>
            <a:r>
              <a:rPr lang="en-US" altLang="zh-CN" dirty="0"/>
              <a:t>Ali </a:t>
            </a:r>
            <a:r>
              <a:rPr lang="en-US" altLang="zh-CN" b="1" dirty="0" err="1">
                <a:solidFill>
                  <a:srgbClr val="FF0000"/>
                </a:solidFill>
              </a:rPr>
              <a:t>C</a:t>
            </a:r>
            <a:r>
              <a:rPr lang="en-US" altLang="zh-CN" dirty="0" err="1"/>
              <a:t>ocke</a:t>
            </a:r>
            <a:r>
              <a:rPr lang="en-US" altLang="zh-CN" dirty="0"/>
              <a:t>, Daniel </a:t>
            </a:r>
            <a:r>
              <a:rPr lang="en-US" altLang="zh-CN" b="1" dirty="0">
                <a:solidFill>
                  <a:srgbClr val="FF0000"/>
                </a:solidFill>
              </a:rPr>
              <a:t>Y</a:t>
            </a:r>
            <a:r>
              <a:rPr lang="en-US" altLang="zh-CN" dirty="0"/>
              <a:t>ounger,</a:t>
            </a:r>
            <a:r>
              <a:rPr lang="zh-CN" altLang="en-US" dirty="0"/>
              <a:t> </a:t>
            </a:r>
            <a:r>
              <a:rPr lang="en-US" altLang="zh-CN" dirty="0" err="1"/>
              <a:t>Tadeo</a:t>
            </a:r>
            <a:r>
              <a:rPr lang="en-US" altLang="zh-CN" dirty="0"/>
              <a:t> </a:t>
            </a:r>
            <a:r>
              <a:rPr lang="en-US" altLang="zh-CN" b="1" dirty="0" err="1">
                <a:solidFill>
                  <a:srgbClr val="FF0000"/>
                </a:solidFill>
              </a:rPr>
              <a:t>K</a:t>
            </a:r>
            <a:r>
              <a:rPr lang="en-US" altLang="zh-CN" dirty="0" err="1"/>
              <a:t>asami</a:t>
            </a:r>
            <a:r>
              <a:rPr lang="en-US" altLang="zh-CN" dirty="0"/>
              <a:t>)</a:t>
            </a:r>
          </a:p>
          <a:p>
            <a:pPr marL="0" indent="0">
              <a:buNone/>
            </a:pPr>
            <a:r>
              <a:rPr lang="en-US" altLang="zh-CN" dirty="0"/>
              <a:t>  </a:t>
            </a:r>
            <a:r>
              <a:rPr lang="en-US" altLang="zh-CN" sz="2400" dirty="0"/>
              <a:t>——</a:t>
            </a:r>
            <a:r>
              <a:rPr lang="zh-CN" altLang="en-US" sz="2400" dirty="0"/>
              <a:t>自底向上的图表句法分析算法的概率版本</a:t>
            </a:r>
            <a:r>
              <a:rPr lang="en-US" altLang="zh-CN" sz="2000">
                <a:solidFill>
                  <a:srgbClr val="92D050"/>
                </a:solidFill>
              </a:rPr>
              <a:t>【</a:t>
            </a:r>
            <a:r>
              <a:rPr lang="zh-CN" altLang="en-US" sz="2000">
                <a:solidFill>
                  <a:srgbClr val="92D050"/>
                </a:solidFill>
              </a:rPr>
              <a:t>只需了解</a:t>
            </a:r>
            <a:r>
              <a:rPr lang="en-US" altLang="zh-CN" sz="2000">
                <a:solidFill>
                  <a:srgbClr val="92D050"/>
                </a:solidFill>
              </a:rPr>
              <a:t>】</a:t>
            </a:r>
            <a:endParaRPr lang="zh-CN" altLang="en-US">
              <a:solidFill>
                <a:srgbClr val="92D050"/>
              </a:solidFill>
            </a:endParaRPr>
          </a:p>
        </p:txBody>
      </p:sp>
      <p:pic>
        <p:nvPicPr>
          <p:cNvPr id="6" name="Picture">
            <a:extLst>
              <a:ext uri="{FF2B5EF4-FFF2-40B4-BE49-F238E27FC236}">
                <a16:creationId xmlns:a16="http://schemas.microsoft.com/office/drawing/2014/main" id="{A65591D2-590B-40F5-84A3-5332CCD85094}"/>
              </a:ext>
            </a:extLst>
          </p:cNvPr>
          <p:cNvPicPr/>
          <p:nvPr/>
        </p:nvPicPr>
        <p:blipFill rotWithShape="1">
          <a:blip r:embed="rId3"/>
          <a:srcRect b="25689"/>
          <a:stretch/>
        </p:blipFill>
        <p:spPr bwMode="auto">
          <a:xfrm>
            <a:off x="1276852" y="2408888"/>
            <a:ext cx="4373178" cy="4283797"/>
          </a:xfrm>
          <a:prstGeom prst="rect">
            <a:avLst/>
          </a:prstGeom>
          <a:noFill/>
          <a:ln>
            <a:noFill/>
          </a:ln>
        </p:spPr>
      </p:pic>
      <p:pic>
        <p:nvPicPr>
          <p:cNvPr id="7" name="Picture">
            <a:extLst>
              <a:ext uri="{FF2B5EF4-FFF2-40B4-BE49-F238E27FC236}">
                <a16:creationId xmlns:a16="http://schemas.microsoft.com/office/drawing/2014/main" id="{4BDA3260-E74D-4F90-BDD5-28188A47DE9B}"/>
              </a:ext>
            </a:extLst>
          </p:cNvPr>
          <p:cNvPicPr/>
          <p:nvPr/>
        </p:nvPicPr>
        <p:blipFill rotWithShape="1">
          <a:blip r:embed="rId3"/>
          <a:srcRect t="75349" r="27459"/>
          <a:stretch/>
        </p:blipFill>
        <p:spPr bwMode="auto">
          <a:xfrm>
            <a:off x="7979341" y="5076692"/>
            <a:ext cx="3051209" cy="1366787"/>
          </a:xfrm>
          <a:prstGeom prst="rect">
            <a:avLst/>
          </a:prstGeom>
          <a:noFill/>
          <a:ln>
            <a:noFill/>
          </a:ln>
        </p:spPr>
      </p:pic>
      <p:cxnSp>
        <p:nvCxnSpPr>
          <p:cNvPr id="8" name="直接连接符 7">
            <a:extLst>
              <a:ext uri="{FF2B5EF4-FFF2-40B4-BE49-F238E27FC236}">
                <a16:creationId xmlns:a16="http://schemas.microsoft.com/office/drawing/2014/main" id="{6B6B9345-CA81-48F8-9EA1-A1B2F13EE455}"/>
              </a:ext>
            </a:extLst>
          </p:cNvPr>
          <p:cNvCxnSpPr>
            <a:cxnSpLocks/>
          </p:cNvCxnSpPr>
          <p:nvPr/>
        </p:nvCxnSpPr>
        <p:spPr>
          <a:xfrm flipH="1">
            <a:off x="6882063" y="4822256"/>
            <a:ext cx="4809424" cy="0"/>
          </a:xfrm>
          <a:prstGeom prst="line">
            <a:avLst/>
          </a:prstGeom>
          <a:ln w="222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C366D5B-9C9C-437F-B358-D973764EE9A6}"/>
              </a:ext>
            </a:extLst>
          </p:cNvPr>
          <p:cNvCxnSpPr>
            <a:cxnSpLocks/>
          </p:cNvCxnSpPr>
          <p:nvPr/>
        </p:nvCxnSpPr>
        <p:spPr>
          <a:xfrm flipV="1">
            <a:off x="6882063" y="2408888"/>
            <a:ext cx="0" cy="2413369"/>
          </a:xfrm>
          <a:prstGeom prst="line">
            <a:avLst/>
          </a:prstGeom>
          <a:ln w="222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6322AC8D-A1DF-467F-8B80-6E63B7E8AE93}"/>
                  </a:ext>
                </a:extLst>
              </p:cNvPr>
              <p:cNvSpPr txBox="1">
                <a:spLocks/>
              </p:cNvSpPr>
              <p:nvPr/>
            </p:nvSpPr>
            <p:spPr>
              <a:xfrm>
                <a:off x="7538369" y="2627571"/>
                <a:ext cx="4287684" cy="1940250"/>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r>
                  <a:rPr lang="zh-CN" altLang="en-US" sz="2400" dirty="0"/>
                  <a:t>空间复杂度</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oMath>
                </a14:m>
                <a:endParaRPr lang="en-US" altLang="zh-CN" sz="2400" dirty="0"/>
              </a:p>
              <a:p>
                <a:r>
                  <a:rPr lang="zh-CN" altLang="en-US" sz="2400" dirty="0"/>
                  <a:t>时间复杂度</a:t>
                </a:r>
                <a14:m>
                  <m:oMath xmlns:m="http://schemas.openxmlformats.org/officeDocument/2006/math">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b="0" i="1" smtClean="0">
                            <a:latin typeface="Cambria Math" panose="02040503050406030204" pitchFamily="18" charset="0"/>
                          </a:rPr>
                          <m:t>3</m:t>
                        </m:r>
                      </m:sup>
                    </m:sSup>
                    <m:r>
                      <a:rPr lang="en-US" altLang="zh-CN" sz="2400" i="1">
                        <a:latin typeface="Cambria Math" panose="02040503050406030204" pitchFamily="18" charset="0"/>
                      </a:rPr>
                      <m:t>𝑚</m:t>
                    </m:r>
                    <m:r>
                      <a:rPr lang="en-US" altLang="zh-CN" sz="2400" i="1">
                        <a:latin typeface="Cambria Math" panose="02040503050406030204" pitchFamily="18" charset="0"/>
                      </a:rPr>
                      <m:t>)</m:t>
                    </m:r>
                  </m:oMath>
                </a14:m>
                <a:endParaRPr lang="en-US" altLang="zh-CN" sz="2400" dirty="0"/>
              </a:p>
              <a:p>
                <a:pPr marL="452438">
                  <a:buFont typeface="Wingdings" panose="05000000000000000000" pitchFamily="2" charset="2"/>
                  <a:buChar char="n"/>
                </a:pPr>
                <a14:m>
                  <m:oMath xmlns:m="http://schemas.openxmlformats.org/officeDocument/2006/math">
                    <m:r>
                      <a:rPr lang="en-US" altLang="zh-CN" sz="2000" b="0" i="1" smtClean="0">
                        <a:latin typeface="Cambria Math" panose="02040503050406030204" pitchFamily="18" charset="0"/>
                      </a:rPr>
                      <m:t>𝑛</m:t>
                    </m:r>
                  </m:oMath>
                </a14:m>
                <a:r>
                  <a:rPr lang="zh-CN" altLang="en-US" sz="2000" dirty="0"/>
                  <a:t>：句子中单词的数量</a:t>
                </a:r>
                <a:endParaRPr lang="en-US" altLang="zh-CN" sz="2000" dirty="0"/>
              </a:p>
              <a:p>
                <a:pPr marL="452438">
                  <a:buFont typeface="Wingdings" panose="05000000000000000000" pitchFamily="2" charset="2"/>
                  <a:buChar char="n"/>
                </a:pPr>
                <a14:m>
                  <m:oMath xmlns:m="http://schemas.openxmlformats.org/officeDocument/2006/math">
                    <m:r>
                      <a:rPr lang="en-US" altLang="zh-CN" sz="2000" b="0" i="1" smtClean="0">
                        <a:latin typeface="Cambria Math" panose="02040503050406030204" pitchFamily="18" charset="0"/>
                      </a:rPr>
                      <m:t>𝑚</m:t>
                    </m:r>
                  </m:oMath>
                </a14:m>
                <a:r>
                  <a:rPr lang="zh-CN" altLang="en-US" sz="2000" dirty="0"/>
                  <a:t>：文法中非终结符的数量</a:t>
                </a:r>
              </a:p>
            </p:txBody>
          </p:sp>
        </mc:Choice>
        <mc:Fallback xmlns="">
          <p:sp>
            <p:nvSpPr>
              <p:cNvPr id="13" name="内容占位符 2">
                <a:extLst>
                  <a:ext uri="{FF2B5EF4-FFF2-40B4-BE49-F238E27FC236}">
                    <a16:creationId xmlns:a16="http://schemas.microsoft.com/office/drawing/2014/main" id="{6322AC8D-A1DF-467F-8B80-6E63B7E8AE93}"/>
                  </a:ext>
                </a:extLst>
              </p:cNvPr>
              <p:cNvSpPr txBox="1">
                <a:spLocks noRot="1" noChangeAspect="1" noMove="1" noResize="1" noEditPoints="1" noAdjustHandles="1" noChangeArrowheads="1" noChangeShapeType="1" noTextEdit="1"/>
              </p:cNvSpPr>
              <p:nvPr/>
            </p:nvSpPr>
            <p:spPr>
              <a:xfrm>
                <a:off x="7538369" y="2627571"/>
                <a:ext cx="4287684" cy="1940250"/>
              </a:xfrm>
              <a:prstGeom prst="rect">
                <a:avLst/>
              </a:prstGeom>
              <a:blipFill>
                <a:blip r:embed="rId4"/>
                <a:stretch>
                  <a:fillRect l="-1770" t="-3896"/>
                </a:stretch>
              </a:blipFill>
            </p:spPr>
            <p:txBody>
              <a:bodyPr/>
              <a:lstStyle/>
              <a:p>
                <a:r>
                  <a:rPr lang="en-US">
                    <a:noFill/>
                  </a:rPr>
                  <a:t> </a:t>
                </a:r>
              </a:p>
            </p:txBody>
          </p:sp>
        </mc:Fallback>
      </mc:AlternateContent>
      <p:sp>
        <p:nvSpPr>
          <p:cNvPr id="9" name="文本框 8">
            <a:extLst>
              <a:ext uri="{FF2B5EF4-FFF2-40B4-BE49-F238E27FC236}">
                <a16:creationId xmlns:a16="http://schemas.microsoft.com/office/drawing/2014/main" id="{D6FE9BE9-4371-4882-9EF5-3E7DF7E987EA}"/>
              </a:ext>
            </a:extLst>
          </p:cNvPr>
          <p:cNvSpPr txBox="1"/>
          <p:nvPr/>
        </p:nvSpPr>
        <p:spPr>
          <a:xfrm>
            <a:off x="4164266" y="4291839"/>
            <a:ext cx="2693736" cy="646331"/>
          </a:xfrm>
          <a:prstGeom prst="rect">
            <a:avLst/>
          </a:prstGeom>
          <a:noFill/>
          <a:ln w="12700">
            <a:solidFill>
              <a:schemeClr val="tx1"/>
            </a:solidFill>
          </a:ln>
        </p:spPr>
        <p:txBody>
          <a:bodyPr wrap="square" rtlCol="0">
            <a:spAutoFit/>
          </a:bodyPr>
          <a:lstStyle/>
          <a:p>
            <a:r>
              <a:rPr lang="zh-CN" altLang="en-US">
                <a:solidFill>
                  <a:schemeClr val="accent6"/>
                </a:solidFill>
              </a:rPr>
              <a:t>表格</a:t>
            </a:r>
            <a:r>
              <a:rPr lang="en-US" altLang="zh-CN">
                <a:solidFill>
                  <a:schemeClr val="accent6"/>
                </a:solidFill>
              </a:rPr>
              <a:t>P</a:t>
            </a:r>
            <a:r>
              <a:rPr lang="zh-CN" altLang="en-US">
                <a:solidFill>
                  <a:schemeClr val="accent6"/>
                </a:solidFill>
              </a:rPr>
              <a:t>中元素的值</a:t>
            </a:r>
            <a:endParaRPr lang="en-US" altLang="zh-CN">
              <a:solidFill>
                <a:schemeClr val="accent6"/>
              </a:solidFill>
            </a:endParaRPr>
          </a:p>
          <a:p>
            <a:r>
              <a:rPr lang="zh-CN" altLang="en-US">
                <a:solidFill>
                  <a:schemeClr val="accent6"/>
                </a:solidFill>
              </a:rPr>
              <a:t>由布尔值</a:t>
            </a:r>
            <a:r>
              <a:rPr lang="en-US" altLang="zh-CN">
                <a:solidFill>
                  <a:schemeClr val="accent6"/>
                </a:solidFill>
              </a:rPr>
              <a:t>(0,1)</a:t>
            </a:r>
            <a:r>
              <a:rPr lang="zh-CN" altLang="en-US">
                <a:solidFill>
                  <a:schemeClr val="accent6"/>
                </a:solidFill>
              </a:rPr>
              <a:t>变为概率值</a:t>
            </a:r>
          </a:p>
        </p:txBody>
      </p:sp>
    </p:spTree>
    <p:extLst>
      <p:ext uri="{BB962C8B-B14F-4D97-AF65-F5344CB8AC3E}">
        <p14:creationId xmlns:p14="http://schemas.microsoft.com/office/powerpoint/2010/main" val="4245853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句法分析（</a:t>
            </a:r>
            <a:r>
              <a:rPr lang="en-US" altLang="zh-CN" dirty="0"/>
              <a:t>Parsing</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230427"/>
                <a:ext cx="10688483" cy="2980336"/>
              </a:xfrm>
            </p:spPr>
            <p:txBody>
              <a:bodyPr>
                <a:normAutofit/>
              </a:bodyPr>
              <a:lstStyle/>
              <a:p>
                <a:pPr>
                  <a:lnSpc>
                    <a:spcPct val="110000"/>
                  </a:lnSpc>
                </a:pPr>
                <a:r>
                  <a:rPr lang="en-US" altLang="zh-CN" b="1" dirty="0">
                    <a:solidFill>
                      <a:srgbClr val="C00000"/>
                    </a:solidFill>
                  </a:rPr>
                  <a:t>A*</a:t>
                </a:r>
                <a:r>
                  <a:rPr lang="zh-CN" altLang="en-US" b="1" dirty="0">
                    <a:solidFill>
                      <a:srgbClr val="C00000"/>
                    </a:solidFill>
                  </a:rPr>
                  <a:t>搜索</a:t>
                </a:r>
                <a:r>
                  <a:rPr lang="zh-CN" altLang="en-US" dirty="0"/>
                  <a:t>比</a:t>
                </a:r>
                <a:r>
                  <a:rPr lang="en-US" altLang="zh-CN" dirty="0"/>
                  <a:t>CYK</a:t>
                </a:r>
                <a:r>
                  <a:rPr lang="zh-CN" altLang="en-US" dirty="0"/>
                  <a:t>算法快，比</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慢</a:t>
                </a:r>
                <a:r>
                  <a:rPr lang="en-US" altLang="zh-CN" sz="2000">
                    <a:solidFill>
                      <a:srgbClr val="92D050"/>
                    </a:solidFill>
                  </a:rPr>
                  <a:t>【</a:t>
                </a:r>
                <a:r>
                  <a:rPr lang="zh-CN" altLang="en-US" sz="2000">
                    <a:solidFill>
                      <a:srgbClr val="92D050"/>
                    </a:solidFill>
                  </a:rPr>
                  <a:t>只需了解</a:t>
                </a:r>
                <a:r>
                  <a:rPr lang="en-US" altLang="zh-CN" sz="2000">
                    <a:solidFill>
                      <a:srgbClr val="92D050"/>
                    </a:solidFill>
                  </a:rPr>
                  <a:t>】</a:t>
                </a:r>
                <a:endParaRPr lang="en-US" altLang="zh-CN" dirty="0"/>
              </a:p>
              <a:p>
                <a:pPr marL="722313" indent="-355600">
                  <a:lnSpc>
                    <a:spcPct val="110000"/>
                  </a:lnSpc>
                  <a:buFont typeface="Wingdings" panose="05000000000000000000" pitchFamily="2" charset="2"/>
                  <a:buChar char="n"/>
                </a:pPr>
                <a:r>
                  <a:rPr lang="zh-CN" altLang="en-US" sz="2200" dirty="0"/>
                  <a:t>每个状态都是一个项目（单词或范畴）列表</a:t>
                </a:r>
                <a:endParaRPr lang="en-US" altLang="zh-CN" sz="2200" dirty="0"/>
              </a:p>
              <a:p>
                <a:pPr marL="722313" indent="-355600">
                  <a:lnSpc>
                    <a:spcPct val="110000"/>
                  </a:lnSpc>
                  <a:buFont typeface="Wingdings" panose="05000000000000000000" pitchFamily="2" charset="2"/>
                  <a:buChar char="n"/>
                </a:pPr>
                <a:r>
                  <a:rPr lang="zh-CN" altLang="en-US" sz="2200" dirty="0"/>
                  <a:t>初始状态：单词列表</a:t>
                </a:r>
                <a:endParaRPr lang="en-US" altLang="zh-CN" sz="2200" dirty="0"/>
              </a:p>
              <a:p>
                <a:pPr marL="722313" indent="-355600">
                  <a:lnSpc>
                    <a:spcPct val="110000"/>
                  </a:lnSpc>
                  <a:buFont typeface="Wingdings" panose="05000000000000000000" pitchFamily="2" charset="2"/>
                  <a:buChar char="n"/>
                </a:pPr>
                <a:r>
                  <a:rPr lang="zh-CN" altLang="en-US" sz="2200" dirty="0"/>
                  <a:t>目标状态：</a:t>
                </a:r>
                <a:r>
                  <a:rPr lang="en-US" altLang="zh-CN" sz="2200" dirty="0"/>
                  <a:t>S</a:t>
                </a:r>
              </a:p>
              <a:p>
                <a:pPr marL="722313" indent="-355600">
                  <a:lnSpc>
                    <a:spcPct val="110000"/>
                  </a:lnSpc>
                  <a:buFont typeface="Wingdings" panose="05000000000000000000" pitchFamily="2" charset="2"/>
                  <a:buChar char="n"/>
                </a:pPr>
                <a:r>
                  <a:rPr lang="zh-CN" altLang="en-US" sz="2200" dirty="0"/>
                  <a:t>状态代价：目前为止应用的规则所定义的概率的倒数</a:t>
                </a:r>
                <a:endParaRPr lang="en-US" altLang="zh-CN" sz="2200" dirty="0"/>
              </a:p>
            </p:txBody>
          </p:sp>
        </mc:Choice>
        <mc:Fallback xmlns="">
          <p:sp>
            <p:nvSpPr>
              <p:cNvPr id="3" name="内容占位符 2">
                <a:extLst>
                  <a:ext uri="{FF2B5EF4-FFF2-40B4-BE49-F238E27FC236}">
                    <a16:creationId xmlns:a16="http://schemas.microsoft.com/office/drawing/2014/main" id="{20B69B9F-FCFB-491E-973F-5C2135320973}"/>
                  </a:ext>
                </a:extLst>
              </p:cNvPr>
              <p:cNvSpPr>
                <a:spLocks noGrp="1" noRot="1" noChangeAspect="1" noMove="1" noResize="1" noEditPoints="1" noAdjustHandles="1" noChangeArrowheads="1" noChangeShapeType="1" noTextEdit="1"/>
              </p:cNvSpPr>
              <p:nvPr>
                <p:ph idx="1"/>
              </p:nvPr>
            </p:nvSpPr>
            <p:spPr>
              <a:xfrm>
                <a:off x="838200" y="1230427"/>
                <a:ext cx="10688483" cy="2980336"/>
              </a:xfrm>
              <a:blipFill>
                <a:blip r:embed="rId3"/>
                <a:stretch>
                  <a:fillRect l="-1069" t="-1695"/>
                </a:stretch>
              </a:blipFill>
            </p:spPr>
            <p:txBody>
              <a:bodyPr/>
              <a:lstStyle/>
              <a:p>
                <a:r>
                  <a:rPr lang="en-US">
                    <a:noFill/>
                  </a:rPr>
                  <a:t> </a:t>
                </a:r>
              </a:p>
            </p:txBody>
          </p:sp>
        </mc:Fallback>
      </mc:AlternateContent>
      <p:pic>
        <p:nvPicPr>
          <p:cNvPr id="9" name="Picture">
            <a:extLst>
              <a:ext uri="{FF2B5EF4-FFF2-40B4-BE49-F238E27FC236}">
                <a16:creationId xmlns:a16="http://schemas.microsoft.com/office/drawing/2014/main" id="{C7E4BBC6-932C-4EAC-81A8-A377193A3373}"/>
              </a:ext>
            </a:extLst>
          </p:cNvPr>
          <p:cNvPicPr/>
          <p:nvPr/>
        </p:nvPicPr>
        <p:blipFill>
          <a:blip r:embed="rId4"/>
          <a:stretch>
            <a:fillRect/>
          </a:stretch>
        </p:blipFill>
        <p:spPr bwMode="auto">
          <a:xfrm>
            <a:off x="1261327" y="3978681"/>
            <a:ext cx="3743810" cy="2305594"/>
          </a:xfrm>
          <a:prstGeom prst="rect">
            <a:avLst/>
          </a:prstGeom>
          <a:noFill/>
          <a:ln>
            <a:noFill/>
          </a:ln>
        </p:spPr>
      </p:pic>
      <p:cxnSp>
        <p:nvCxnSpPr>
          <p:cNvPr id="11" name="直接连接符 10">
            <a:extLst>
              <a:ext uri="{FF2B5EF4-FFF2-40B4-BE49-F238E27FC236}">
                <a16:creationId xmlns:a16="http://schemas.microsoft.com/office/drawing/2014/main" id="{92E5AC8C-A8B1-4699-A24F-2B9338109DD0}"/>
              </a:ext>
            </a:extLst>
          </p:cNvPr>
          <p:cNvCxnSpPr>
            <a:cxnSpLocks/>
          </p:cNvCxnSpPr>
          <p:nvPr/>
        </p:nvCxnSpPr>
        <p:spPr>
          <a:xfrm flipV="1">
            <a:off x="5255395" y="3870906"/>
            <a:ext cx="0" cy="2413369"/>
          </a:xfrm>
          <a:prstGeom prst="line">
            <a:avLst/>
          </a:prstGeom>
          <a:ln w="222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C727D1EE-3EE9-4F12-AD23-94ED75D33497}"/>
              </a:ext>
            </a:extLst>
          </p:cNvPr>
          <p:cNvSpPr/>
          <p:nvPr/>
        </p:nvSpPr>
        <p:spPr>
          <a:xfrm>
            <a:off x="5467147" y="5227404"/>
            <a:ext cx="6564429" cy="646331"/>
          </a:xfrm>
          <a:prstGeom prst="rect">
            <a:avLst/>
          </a:prstGeom>
        </p:spPr>
        <p:txBody>
          <a:bodyPr wrap="square">
            <a:spAutoFit/>
          </a:bodyPr>
          <a:lstStyle/>
          <a:p>
            <a:r>
              <a:rPr lang="zh-CN" altLang="en-US" b="1" dirty="0">
                <a:latin typeface="+mj-ea"/>
                <a:ea typeface="+mj-ea"/>
              </a:rPr>
              <a:t>线性形式：</a:t>
            </a:r>
            <a:endParaRPr lang="en-US" altLang="zh-CN" b="1" dirty="0">
              <a:latin typeface="+mj-ea"/>
              <a:ea typeface="+mj-ea"/>
            </a:endParaRPr>
          </a:p>
          <a:p>
            <a:r>
              <a:rPr lang="en-US" altLang="zh-CN" dirty="0">
                <a:latin typeface="+mj-ea"/>
                <a:ea typeface="+mj-ea"/>
              </a:rPr>
              <a:t>[S [NP [Article </a:t>
            </a:r>
            <a:r>
              <a:rPr lang="en-US" altLang="zh-CN" b="1" dirty="0">
                <a:solidFill>
                  <a:srgbClr val="FF0000"/>
                </a:solidFill>
                <a:latin typeface="+mj-ea"/>
                <a:ea typeface="+mj-ea"/>
              </a:rPr>
              <a:t>every</a:t>
            </a:r>
            <a:r>
              <a:rPr lang="en-US" altLang="zh-CN" dirty="0">
                <a:latin typeface="+mj-ea"/>
                <a:ea typeface="+mj-ea"/>
              </a:rPr>
              <a:t>][Noun </a:t>
            </a:r>
            <a:r>
              <a:rPr lang="en-US" altLang="zh-CN" b="1" dirty="0" err="1">
                <a:solidFill>
                  <a:srgbClr val="FF0000"/>
                </a:solidFill>
                <a:latin typeface="+mj-ea"/>
                <a:ea typeface="+mj-ea"/>
              </a:rPr>
              <a:t>wumpus</a:t>
            </a:r>
            <a:r>
              <a:rPr lang="en-US" altLang="zh-CN" dirty="0">
                <a:latin typeface="+mj-ea"/>
                <a:ea typeface="+mj-ea"/>
              </a:rPr>
              <a:t>]][VP [Verb </a:t>
            </a:r>
            <a:r>
              <a:rPr lang="en-US" altLang="zh-CN" b="1" dirty="0">
                <a:solidFill>
                  <a:srgbClr val="FF0000"/>
                </a:solidFill>
                <a:latin typeface="+mj-ea"/>
                <a:ea typeface="+mj-ea"/>
              </a:rPr>
              <a:t>smells</a:t>
            </a:r>
            <a:r>
              <a:rPr lang="en-US" altLang="zh-CN" dirty="0">
                <a:latin typeface="+mj-ea"/>
                <a:ea typeface="+mj-ea"/>
              </a:rPr>
              <a:t>]]]</a:t>
            </a:r>
            <a:endParaRPr lang="zh-CN" altLang="en-US" dirty="0">
              <a:latin typeface="+mj-ea"/>
              <a:ea typeface="+mj-ea"/>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C2CD3BD4-CC63-466D-8716-52D82B012098}"/>
                  </a:ext>
                </a:extLst>
              </p:cNvPr>
              <p:cNvSpPr/>
              <p:nvPr/>
            </p:nvSpPr>
            <p:spPr>
              <a:xfrm>
                <a:off x="5467147" y="4393643"/>
                <a:ext cx="5996529" cy="646331"/>
              </a:xfrm>
              <a:prstGeom prst="rect">
                <a:avLst/>
              </a:prstGeom>
            </p:spPr>
            <p:txBody>
              <a:bodyPr wrap="square">
                <a:spAutoFit/>
              </a:bodyPr>
              <a:lstStyle/>
              <a:p>
                <a:r>
                  <a:rPr lang="zh-CN" altLang="en-US" b="1" dirty="0">
                    <a:latin typeface="+mj-ea"/>
                    <a:ea typeface="+mj-ea"/>
                  </a:rPr>
                  <a:t>整个句法分析树的概率：</a:t>
                </a:r>
                <a:endParaRPr lang="en-US" altLang="zh-CN" b="1" dirty="0">
                  <a:latin typeface="+mj-ea"/>
                  <a:ea typeface="+mj-ea"/>
                </a:endParaRPr>
              </a:p>
              <a:p>
                <a:r>
                  <a:rPr lang="en-US" altLang="zh-CN" b="0" dirty="0">
                    <a:ea typeface="+mj-ea"/>
                  </a:rPr>
                  <a:t> </a:t>
                </a:r>
                <a14:m>
                  <m:oMath xmlns:m="http://schemas.openxmlformats.org/officeDocument/2006/math">
                    <m:r>
                      <a:rPr lang="en-US" altLang="zh-CN" b="0" i="1" smtClean="0">
                        <a:latin typeface="Cambria Math" panose="02040503050406030204" pitchFamily="18" charset="0"/>
                        <a:ea typeface="+mj-ea"/>
                      </a:rPr>
                      <m:t>0.9</m:t>
                    </m:r>
                    <m:r>
                      <a:rPr lang="en-US" altLang="zh-CN" b="0" i="1" smtClean="0">
                        <a:latin typeface="Cambria Math" panose="02040503050406030204" pitchFamily="18" charset="0"/>
                        <a:ea typeface="Cambria Math" panose="02040503050406030204" pitchFamily="18" charset="0"/>
                      </a:rPr>
                      <m:t>×0.25×0.05×0.15×0.40×0.10=0.0000675</m:t>
                    </m:r>
                  </m:oMath>
                </a14:m>
                <a:endParaRPr lang="zh-CN" altLang="en-US" dirty="0">
                  <a:latin typeface="+mj-ea"/>
                  <a:ea typeface="+mj-ea"/>
                </a:endParaRPr>
              </a:p>
            </p:txBody>
          </p:sp>
        </mc:Choice>
        <mc:Fallback xmlns="">
          <p:sp>
            <p:nvSpPr>
              <p:cNvPr id="19" name="矩形 18">
                <a:extLst>
                  <a:ext uri="{FF2B5EF4-FFF2-40B4-BE49-F238E27FC236}">
                    <a16:creationId xmlns:a16="http://schemas.microsoft.com/office/drawing/2014/main" id="{C2CD3BD4-CC63-466D-8716-52D82B012098}"/>
                  </a:ext>
                </a:extLst>
              </p:cNvPr>
              <p:cNvSpPr>
                <a:spLocks noRot="1" noChangeAspect="1" noMove="1" noResize="1" noEditPoints="1" noAdjustHandles="1" noChangeArrowheads="1" noChangeShapeType="1" noTextEdit="1"/>
              </p:cNvSpPr>
              <p:nvPr/>
            </p:nvSpPr>
            <p:spPr>
              <a:xfrm>
                <a:off x="5467147" y="4393643"/>
                <a:ext cx="5996529" cy="646331"/>
              </a:xfrm>
              <a:prstGeom prst="rect">
                <a:avLst/>
              </a:prstGeom>
              <a:blipFill>
                <a:blip r:embed="rId5"/>
                <a:stretch>
                  <a:fillRect l="-846" t="-5882"/>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E73B5A5B-D0CA-4511-8D58-405C65F19E97}"/>
              </a:ext>
            </a:extLst>
          </p:cNvPr>
          <p:cNvSpPr/>
          <p:nvPr/>
        </p:nvSpPr>
        <p:spPr>
          <a:xfrm>
            <a:off x="5697602" y="6323598"/>
            <a:ext cx="6127127" cy="338554"/>
          </a:xfrm>
          <a:prstGeom prst="rect">
            <a:avLst/>
          </a:prstGeom>
        </p:spPr>
        <p:txBody>
          <a:bodyPr wrap="none">
            <a:spAutoFit/>
          </a:bodyPr>
          <a:lstStyle/>
          <a:p>
            <a:r>
              <a:rPr lang="zh-CN" altLang="en-US" sz="1600" dirty="0">
                <a:solidFill>
                  <a:schemeClr val="bg1">
                    <a:lumMod val="50000"/>
                  </a:schemeClr>
                </a:solidFill>
                <a:latin typeface="+mj-ea"/>
                <a:ea typeface="+mj-ea"/>
              </a:rPr>
              <a:t>参考文献：</a:t>
            </a:r>
            <a:r>
              <a:rPr lang="en-US" altLang="zh-CN" sz="1600" dirty="0">
                <a:solidFill>
                  <a:schemeClr val="bg1">
                    <a:lumMod val="50000"/>
                  </a:schemeClr>
                </a:solidFill>
                <a:latin typeface="+mj-ea"/>
                <a:ea typeface="+mj-ea"/>
              </a:rPr>
              <a:t>A* Parsing: Fast Exact Viterbi Parse Selection, 2003</a:t>
            </a:r>
            <a:endParaRPr lang="zh-CN" altLang="en-US" sz="1600" dirty="0">
              <a:solidFill>
                <a:schemeClr val="bg1">
                  <a:lumMod val="50000"/>
                </a:schemeClr>
              </a:solidFill>
              <a:latin typeface="+mj-ea"/>
              <a:ea typeface="+mj-ea"/>
            </a:endParaRPr>
          </a:p>
        </p:txBody>
      </p:sp>
    </p:spTree>
    <p:extLst>
      <p:ext uri="{BB962C8B-B14F-4D97-AF65-F5344CB8AC3E}">
        <p14:creationId xmlns:p14="http://schemas.microsoft.com/office/powerpoint/2010/main" val="3232430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en-US" altLang="zh-CN" dirty="0" err="1"/>
              <a:t>nltk</a:t>
            </a:r>
            <a:r>
              <a:rPr lang="zh-CN" altLang="en-US" dirty="0"/>
              <a:t>（</a:t>
            </a:r>
            <a:r>
              <a:rPr lang="en-US" altLang="zh-CN" dirty="0"/>
              <a:t>Natural Language Toolkit</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193532"/>
            <a:ext cx="11022106" cy="5538962"/>
          </a:xfrm>
        </p:spPr>
        <p:txBody>
          <a:bodyPr>
            <a:normAutofit fontScale="92500" lnSpcReduction="20000"/>
          </a:bodyPr>
          <a:lstStyle/>
          <a:p>
            <a:r>
              <a:rPr lang="en-US" altLang="zh-CN" dirty="0">
                <a:hlinkClick r:id="rId3"/>
              </a:rPr>
              <a:t>https://www.nltk.org/</a:t>
            </a:r>
            <a:endParaRPr lang="en-US" altLang="zh-CN" dirty="0"/>
          </a:p>
          <a:p>
            <a:endParaRPr lang="en-US" altLang="zh-CN" dirty="0"/>
          </a:p>
          <a:p>
            <a:pPr>
              <a:lnSpc>
                <a:spcPct val="120000"/>
              </a:lnSpc>
            </a:pPr>
            <a:r>
              <a:rPr lang="en-US" altLang="zh-CN" dirty="0">
                <a:latin typeface="+mn-lt"/>
              </a:rPr>
              <a:t>NLTK is a leading platform for building Python programs to work with human language data. It provides easy-to-use interfaces to over 50 corpora and lexical resources such as WordNet, along with a suite of text processing libraries for classification, tokenization, stemming, tagging, parsing, and semantic reasoning, wrappers for industrial-strength NLP libraries</a:t>
            </a:r>
          </a:p>
          <a:p>
            <a:pPr>
              <a:lnSpc>
                <a:spcPct val="120000"/>
              </a:lnSpc>
            </a:pPr>
            <a:endParaRPr lang="en-US" altLang="zh-CN" dirty="0">
              <a:latin typeface="+mn-lt"/>
            </a:endParaRPr>
          </a:p>
          <a:p>
            <a:pPr>
              <a:lnSpc>
                <a:spcPct val="120000"/>
              </a:lnSpc>
            </a:pPr>
            <a:r>
              <a:rPr lang="en-US" altLang="zh-CN" dirty="0">
                <a:latin typeface="+mn-lt"/>
              </a:rPr>
              <a:t>NLTK has been called “</a:t>
            </a:r>
            <a:r>
              <a:rPr lang="en-US" altLang="zh-CN" dirty="0">
                <a:solidFill>
                  <a:srgbClr val="00B050"/>
                </a:solidFill>
                <a:latin typeface="+mn-lt"/>
              </a:rPr>
              <a:t>a wonderful tool for teaching, and working in, computational linguistics using Python</a:t>
            </a:r>
            <a:r>
              <a:rPr lang="en-US" altLang="zh-CN" dirty="0">
                <a:latin typeface="+mn-lt"/>
              </a:rPr>
              <a:t>,” and “</a:t>
            </a:r>
            <a:r>
              <a:rPr lang="en-US" altLang="zh-CN" dirty="0">
                <a:solidFill>
                  <a:srgbClr val="00B050"/>
                </a:solidFill>
                <a:latin typeface="+mn-lt"/>
              </a:rPr>
              <a:t>an amazing library to play with natural language</a:t>
            </a:r>
            <a:r>
              <a:rPr lang="en-US" altLang="zh-CN" dirty="0">
                <a:latin typeface="+mn-lt"/>
              </a:rPr>
              <a:t>.”</a:t>
            </a:r>
            <a:endParaRPr lang="zh-CN" altLang="en-US" dirty="0">
              <a:latin typeface="+mn-lt"/>
            </a:endParaRPr>
          </a:p>
        </p:txBody>
      </p:sp>
    </p:spTree>
    <p:extLst>
      <p:ext uri="{BB962C8B-B14F-4D97-AF65-F5344CB8AC3E}">
        <p14:creationId xmlns:p14="http://schemas.microsoft.com/office/powerpoint/2010/main" val="425271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en-US" altLang="zh-CN" dirty="0" err="1"/>
              <a:t>nltk</a:t>
            </a:r>
            <a:r>
              <a:rPr lang="zh-CN" altLang="en-US" dirty="0"/>
              <a:t>（</a:t>
            </a:r>
            <a:r>
              <a:rPr lang="en-US" altLang="zh-CN" dirty="0"/>
              <a:t>Natural Language Toolkit</a:t>
            </a:r>
            <a:r>
              <a:rPr lang="zh-CN" altLang="en-US" dirty="0"/>
              <a:t>）</a:t>
            </a:r>
          </a:p>
        </p:txBody>
      </p:sp>
      <p:pic>
        <p:nvPicPr>
          <p:cNvPr id="6" name="图片 5">
            <a:extLst>
              <a:ext uri="{FF2B5EF4-FFF2-40B4-BE49-F238E27FC236}">
                <a16:creationId xmlns:a16="http://schemas.microsoft.com/office/drawing/2014/main" id="{87DC808E-8826-45EE-8DEB-3FB8EAC25830}"/>
              </a:ext>
            </a:extLst>
          </p:cNvPr>
          <p:cNvPicPr>
            <a:picLocks noChangeAspect="1"/>
          </p:cNvPicPr>
          <p:nvPr/>
        </p:nvPicPr>
        <p:blipFill>
          <a:blip r:embed="rId3"/>
          <a:stretch>
            <a:fillRect/>
          </a:stretch>
        </p:blipFill>
        <p:spPr>
          <a:xfrm>
            <a:off x="907122" y="1104946"/>
            <a:ext cx="3986580" cy="3693124"/>
          </a:xfrm>
          <a:prstGeom prst="rect">
            <a:avLst/>
          </a:prstGeom>
        </p:spPr>
      </p:pic>
      <p:pic>
        <p:nvPicPr>
          <p:cNvPr id="7" name="图片 6">
            <a:extLst>
              <a:ext uri="{FF2B5EF4-FFF2-40B4-BE49-F238E27FC236}">
                <a16:creationId xmlns:a16="http://schemas.microsoft.com/office/drawing/2014/main" id="{E5D6F328-3266-49B8-B694-4298BF142AE2}"/>
              </a:ext>
            </a:extLst>
          </p:cNvPr>
          <p:cNvPicPr>
            <a:picLocks noChangeAspect="1"/>
          </p:cNvPicPr>
          <p:nvPr/>
        </p:nvPicPr>
        <p:blipFill>
          <a:blip r:embed="rId4"/>
          <a:stretch>
            <a:fillRect/>
          </a:stretch>
        </p:blipFill>
        <p:spPr>
          <a:xfrm>
            <a:off x="1572495" y="4940212"/>
            <a:ext cx="2521080" cy="1625684"/>
          </a:xfrm>
          <a:prstGeom prst="rect">
            <a:avLst/>
          </a:prstGeom>
        </p:spPr>
      </p:pic>
      <p:pic>
        <p:nvPicPr>
          <p:cNvPr id="8" name="图片 7">
            <a:extLst>
              <a:ext uri="{FF2B5EF4-FFF2-40B4-BE49-F238E27FC236}">
                <a16:creationId xmlns:a16="http://schemas.microsoft.com/office/drawing/2014/main" id="{39F2D9B9-B1F9-4CFA-87EB-3DD925E4905F}"/>
              </a:ext>
            </a:extLst>
          </p:cNvPr>
          <p:cNvPicPr>
            <a:picLocks noChangeAspect="1"/>
          </p:cNvPicPr>
          <p:nvPr/>
        </p:nvPicPr>
        <p:blipFill>
          <a:blip r:embed="rId5"/>
          <a:stretch>
            <a:fillRect/>
          </a:stretch>
        </p:blipFill>
        <p:spPr>
          <a:xfrm>
            <a:off x="6901107" y="1104946"/>
            <a:ext cx="3718398" cy="3511342"/>
          </a:xfrm>
          <a:prstGeom prst="rect">
            <a:avLst/>
          </a:prstGeom>
        </p:spPr>
      </p:pic>
      <p:pic>
        <p:nvPicPr>
          <p:cNvPr id="9" name="图片 8">
            <a:extLst>
              <a:ext uri="{FF2B5EF4-FFF2-40B4-BE49-F238E27FC236}">
                <a16:creationId xmlns:a16="http://schemas.microsoft.com/office/drawing/2014/main" id="{7F0ECAA2-8821-4936-A2E3-20EF5CEBCAAD}"/>
              </a:ext>
            </a:extLst>
          </p:cNvPr>
          <p:cNvPicPr>
            <a:picLocks noChangeAspect="1"/>
          </p:cNvPicPr>
          <p:nvPr/>
        </p:nvPicPr>
        <p:blipFill>
          <a:blip r:embed="rId6"/>
          <a:stretch>
            <a:fillRect/>
          </a:stretch>
        </p:blipFill>
        <p:spPr>
          <a:xfrm>
            <a:off x="7286464" y="4819556"/>
            <a:ext cx="3111660" cy="1866996"/>
          </a:xfrm>
          <a:prstGeom prst="rect">
            <a:avLst/>
          </a:prstGeom>
        </p:spPr>
      </p:pic>
    </p:spTree>
    <p:extLst>
      <p:ext uri="{BB962C8B-B14F-4D97-AF65-F5344CB8AC3E}">
        <p14:creationId xmlns:p14="http://schemas.microsoft.com/office/powerpoint/2010/main" val="2593725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en-US" altLang="zh-CN" dirty="0"/>
              <a:t>n</a:t>
            </a:r>
            <a:r>
              <a:rPr lang="zh-CN" altLang="en-US" dirty="0"/>
              <a:t>元模型（</a:t>
            </a:r>
            <a:r>
              <a:rPr lang="en-US" altLang="zh-CN" dirty="0"/>
              <a:t>n-gram</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794455" y="1332670"/>
            <a:ext cx="11266000" cy="5378374"/>
          </a:xfrm>
        </p:spPr>
        <p:txBody>
          <a:bodyPr>
            <a:normAutofit/>
          </a:bodyPr>
          <a:lstStyle/>
          <a:p>
            <a:pPr>
              <a:lnSpc>
                <a:spcPct val="110000"/>
              </a:lnSpc>
            </a:pPr>
            <a:r>
              <a:rPr lang="en-US" altLang="zh-CN" b="1" dirty="0">
                <a:solidFill>
                  <a:srgbClr val="C00000"/>
                </a:solidFill>
              </a:rPr>
              <a:t>n</a:t>
            </a:r>
            <a:r>
              <a:rPr lang="zh-CN" altLang="en-US" b="1" dirty="0">
                <a:solidFill>
                  <a:srgbClr val="C00000"/>
                </a:solidFill>
              </a:rPr>
              <a:t>元</a:t>
            </a:r>
            <a:r>
              <a:rPr lang="zh-CN" altLang="en-US" dirty="0"/>
              <a:t>：长度为</a:t>
            </a:r>
            <a:r>
              <a:rPr lang="en-US" altLang="zh-CN" dirty="0"/>
              <a:t>n</a:t>
            </a:r>
            <a:r>
              <a:rPr lang="zh-CN" altLang="en-US" dirty="0"/>
              <a:t>的</a:t>
            </a:r>
            <a:r>
              <a:rPr lang="zh-CN" altLang="en-US" b="1" dirty="0"/>
              <a:t>书面符号</a:t>
            </a:r>
            <a:r>
              <a:rPr lang="zh-CN" altLang="en-US" sz="2000" dirty="0"/>
              <a:t>（单词、字符、音节等）</a:t>
            </a:r>
            <a:r>
              <a:rPr lang="zh-CN" altLang="en-US" dirty="0"/>
              <a:t>序列</a:t>
            </a:r>
            <a:endParaRPr lang="en-US" altLang="zh-CN" dirty="0"/>
          </a:p>
          <a:p>
            <a:pPr>
              <a:lnSpc>
                <a:spcPct val="110000"/>
              </a:lnSpc>
            </a:pPr>
            <a:r>
              <a:rPr lang="zh-CN" altLang="en-US" dirty="0"/>
              <a:t>字符</a:t>
            </a:r>
            <a:r>
              <a:rPr lang="en-US" altLang="zh-CN" dirty="0"/>
              <a:t>n</a:t>
            </a:r>
            <a:r>
              <a:rPr lang="zh-CN" altLang="en-US" dirty="0"/>
              <a:t>元、单词</a:t>
            </a:r>
            <a:r>
              <a:rPr lang="en-US" altLang="zh-CN" dirty="0"/>
              <a:t>n</a:t>
            </a:r>
            <a:r>
              <a:rPr lang="zh-CN" altLang="en-US" dirty="0"/>
              <a:t>元</a:t>
            </a:r>
            <a:r>
              <a:rPr lang="en-US" altLang="zh-CN" dirty="0"/>
              <a:t>…</a:t>
            </a:r>
          </a:p>
          <a:p>
            <a:pPr>
              <a:lnSpc>
                <a:spcPct val="110000"/>
              </a:lnSpc>
            </a:pPr>
            <a:r>
              <a:rPr lang="zh-CN" altLang="en-US" b="1" dirty="0">
                <a:solidFill>
                  <a:srgbClr val="C00000"/>
                </a:solidFill>
              </a:rPr>
              <a:t>一元</a:t>
            </a:r>
            <a:r>
              <a:rPr lang="en-US" altLang="zh-CN" sz="2400" dirty="0"/>
              <a:t>(unigram/1-gram)</a:t>
            </a:r>
            <a:r>
              <a:rPr lang="zh-CN" altLang="en-US" dirty="0"/>
              <a:t>、</a:t>
            </a:r>
            <a:r>
              <a:rPr lang="zh-CN" altLang="en-US" b="1" dirty="0">
                <a:solidFill>
                  <a:srgbClr val="C00000"/>
                </a:solidFill>
              </a:rPr>
              <a:t>二元</a:t>
            </a:r>
            <a:r>
              <a:rPr lang="en-US" altLang="zh-CN" sz="2400" dirty="0"/>
              <a:t>(bigram/2-gram)</a:t>
            </a:r>
            <a:r>
              <a:rPr lang="zh-CN" altLang="en-US" dirty="0"/>
              <a:t>、</a:t>
            </a:r>
            <a:r>
              <a:rPr lang="zh-CN" altLang="en-US" b="1" dirty="0">
                <a:solidFill>
                  <a:srgbClr val="C00000"/>
                </a:solidFill>
              </a:rPr>
              <a:t>三元</a:t>
            </a:r>
            <a:r>
              <a:rPr lang="en-US" altLang="zh-CN" sz="2400" dirty="0"/>
              <a:t>(trigram/3-gram)…</a:t>
            </a:r>
            <a:endParaRPr lang="zh-CN" altLang="en-US" dirty="0"/>
          </a:p>
          <a:p>
            <a:pPr>
              <a:lnSpc>
                <a:spcPct val="110000"/>
              </a:lnSpc>
            </a:pPr>
            <a:r>
              <a:rPr lang="en-US" altLang="zh-CN" sz="2400" dirty="0"/>
              <a:t>“How often have I said to you that when you have eliminated the impossible whatever remains, however improbable, must be the truth?”</a:t>
            </a:r>
          </a:p>
          <a:p>
            <a:pPr>
              <a:lnSpc>
                <a:spcPct val="110000"/>
              </a:lnSpc>
            </a:pPr>
            <a:r>
              <a:rPr lang="zh-CN" altLang="en-US" b="1" dirty="0">
                <a:solidFill>
                  <a:srgbClr val="C00000"/>
                </a:solidFill>
              </a:rPr>
              <a:t>三元</a:t>
            </a:r>
            <a:r>
              <a:rPr lang="en-US" altLang="zh-CN" sz="2400" dirty="0"/>
              <a:t>(3-grams): </a:t>
            </a:r>
            <a:r>
              <a:rPr lang="zh-CN" altLang="en-US" sz="2400" dirty="0"/>
              <a:t>样例文本中在相邻连续序列中的三个单词</a:t>
            </a:r>
            <a:endParaRPr lang="en-US" altLang="zh-CN" dirty="0"/>
          </a:p>
          <a:p>
            <a:pPr marL="722313" indent="-355600">
              <a:lnSpc>
                <a:spcPct val="110000"/>
              </a:lnSpc>
              <a:buFont typeface="Wingdings" panose="05000000000000000000" pitchFamily="2" charset="2"/>
              <a:buChar char="n"/>
            </a:pPr>
            <a:r>
              <a:rPr lang="en-US" altLang="zh-CN" sz="2000" dirty="0"/>
              <a:t>How often have</a:t>
            </a:r>
          </a:p>
          <a:p>
            <a:pPr marL="722313" indent="-355600">
              <a:lnSpc>
                <a:spcPct val="110000"/>
              </a:lnSpc>
              <a:buFont typeface="Wingdings" panose="05000000000000000000" pitchFamily="2" charset="2"/>
              <a:buChar char="n"/>
            </a:pPr>
            <a:r>
              <a:rPr lang="en-US" altLang="zh-CN" sz="2000" dirty="0"/>
              <a:t>often have I </a:t>
            </a:r>
          </a:p>
          <a:p>
            <a:pPr marL="722313" indent="-355600">
              <a:lnSpc>
                <a:spcPct val="110000"/>
              </a:lnSpc>
              <a:buFont typeface="Wingdings" panose="05000000000000000000" pitchFamily="2" charset="2"/>
              <a:buChar char="n"/>
            </a:pPr>
            <a:r>
              <a:rPr lang="en-US" altLang="zh-CN" sz="2000" dirty="0"/>
              <a:t>have I said </a:t>
            </a:r>
          </a:p>
          <a:p>
            <a:pPr marL="722313" indent="-355600">
              <a:lnSpc>
                <a:spcPct val="110000"/>
              </a:lnSpc>
              <a:buFont typeface="Wingdings" panose="05000000000000000000" pitchFamily="2" charset="2"/>
              <a:buChar char="n"/>
            </a:pPr>
            <a:r>
              <a:rPr lang="en-US" altLang="zh-CN" sz="2000" dirty="0"/>
              <a:t>……</a:t>
            </a:r>
            <a:endParaRPr lang="zh-CN" altLang="en-US" sz="2000" dirty="0"/>
          </a:p>
        </p:txBody>
      </p:sp>
    </p:spTree>
    <p:extLst>
      <p:ext uri="{BB962C8B-B14F-4D97-AF65-F5344CB8AC3E}">
        <p14:creationId xmlns:p14="http://schemas.microsoft.com/office/powerpoint/2010/main" val="2264402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en-US" altLang="zh-CN" dirty="0"/>
              <a:t>n</a:t>
            </a:r>
            <a:r>
              <a:rPr lang="zh-CN" altLang="en-US" dirty="0"/>
              <a:t>元模型（</a:t>
            </a:r>
            <a:r>
              <a:rPr lang="en-US" altLang="zh-CN" dirty="0"/>
              <a:t>n-gram</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794455" y="1332670"/>
            <a:ext cx="11266000" cy="5378374"/>
          </a:xfrm>
        </p:spPr>
        <p:txBody>
          <a:bodyPr>
            <a:normAutofit/>
          </a:bodyPr>
          <a:lstStyle/>
          <a:p>
            <a:pPr>
              <a:lnSpc>
                <a:spcPct val="110000"/>
              </a:lnSpc>
            </a:pPr>
            <a:r>
              <a:rPr lang="en-US" altLang="zh-CN" b="1" dirty="0">
                <a:solidFill>
                  <a:srgbClr val="C00000"/>
                </a:solidFill>
              </a:rPr>
              <a:t>n</a:t>
            </a:r>
            <a:r>
              <a:rPr lang="zh-CN" altLang="en-US" b="1" dirty="0">
                <a:solidFill>
                  <a:srgbClr val="C00000"/>
                </a:solidFill>
              </a:rPr>
              <a:t>元</a:t>
            </a:r>
            <a:r>
              <a:rPr lang="zh-CN" altLang="en-US" dirty="0"/>
              <a:t>：长度为</a:t>
            </a:r>
            <a:r>
              <a:rPr lang="en-US" altLang="zh-CN" dirty="0"/>
              <a:t>n</a:t>
            </a:r>
            <a:r>
              <a:rPr lang="zh-CN" altLang="en-US" dirty="0"/>
              <a:t>的</a:t>
            </a:r>
            <a:r>
              <a:rPr lang="zh-CN" altLang="en-US" b="1" dirty="0"/>
              <a:t>书面符号</a:t>
            </a:r>
            <a:r>
              <a:rPr lang="zh-CN" altLang="en-US" sz="2000" dirty="0"/>
              <a:t>（单词、字符、音节等）</a:t>
            </a:r>
            <a:r>
              <a:rPr lang="zh-CN" altLang="en-US" dirty="0"/>
              <a:t>序列</a:t>
            </a:r>
            <a:endParaRPr lang="en-US" altLang="zh-CN" dirty="0"/>
          </a:p>
          <a:p>
            <a:pPr>
              <a:lnSpc>
                <a:spcPct val="110000"/>
              </a:lnSpc>
            </a:pPr>
            <a:r>
              <a:rPr lang="zh-CN" altLang="en-US" dirty="0"/>
              <a:t>字符</a:t>
            </a:r>
            <a:r>
              <a:rPr lang="en-US" altLang="zh-CN" dirty="0"/>
              <a:t>n</a:t>
            </a:r>
            <a:r>
              <a:rPr lang="zh-CN" altLang="en-US" dirty="0"/>
              <a:t>元、单词</a:t>
            </a:r>
            <a:r>
              <a:rPr lang="en-US" altLang="zh-CN" dirty="0"/>
              <a:t>n</a:t>
            </a:r>
            <a:r>
              <a:rPr lang="zh-CN" altLang="en-US" dirty="0"/>
              <a:t>元</a:t>
            </a:r>
            <a:r>
              <a:rPr lang="en-US" altLang="zh-CN" dirty="0"/>
              <a:t>…</a:t>
            </a:r>
          </a:p>
          <a:p>
            <a:pPr>
              <a:lnSpc>
                <a:spcPct val="110000"/>
              </a:lnSpc>
            </a:pPr>
            <a:r>
              <a:rPr lang="zh-CN" altLang="en-US" b="1" dirty="0">
                <a:solidFill>
                  <a:srgbClr val="C00000"/>
                </a:solidFill>
              </a:rPr>
              <a:t>一元</a:t>
            </a:r>
            <a:r>
              <a:rPr lang="en-US" altLang="zh-CN" sz="2400" dirty="0"/>
              <a:t>(unigram/1-gram)</a:t>
            </a:r>
            <a:r>
              <a:rPr lang="zh-CN" altLang="en-US" dirty="0"/>
              <a:t>、</a:t>
            </a:r>
            <a:r>
              <a:rPr lang="zh-CN" altLang="en-US" b="1" dirty="0">
                <a:solidFill>
                  <a:srgbClr val="C00000"/>
                </a:solidFill>
              </a:rPr>
              <a:t>二元</a:t>
            </a:r>
            <a:r>
              <a:rPr lang="en-US" altLang="zh-CN" sz="2400" dirty="0"/>
              <a:t>(bigram/2-gram)</a:t>
            </a:r>
            <a:r>
              <a:rPr lang="zh-CN" altLang="en-US" dirty="0"/>
              <a:t>、</a:t>
            </a:r>
            <a:r>
              <a:rPr lang="zh-CN" altLang="en-US" b="1" dirty="0">
                <a:solidFill>
                  <a:srgbClr val="C00000"/>
                </a:solidFill>
              </a:rPr>
              <a:t>三元</a:t>
            </a:r>
            <a:r>
              <a:rPr lang="en-US" altLang="zh-CN" sz="2400" dirty="0"/>
              <a:t>(trigram/3-gram)…</a:t>
            </a:r>
            <a:endParaRPr lang="zh-CN" altLang="en-US" dirty="0"/>
          </a:p>
          <a:p>
            <a:pPr>
              <a:lnSpc>
                <a:spcPct val="110000"/>
              </a:lnSpc>
            </a:pPr>
            <a:r>
              <a:rPr lang="en-US" altLang="zh-CN" sz="2400" dirty="0"/>
              <a:t>“</a:t>
            </a:r>
            <a:r>
              <a:rPr lang="en-US" altLang="zh-CN" sz="2400" dirty="0">
                <a:highlight>
                  <a:srgbClr val="FFFF00"/>
                </a:highlight>
              </a:rPr>
              <a:t>How often have</a:t>
            </a:r>
            <a:r>
              <a:rPr lang="en-US" altLang="zh-CN" sz="2400" dirty="0"/>
              <a:t> I said to you that when you have eliminated the impossible whatever remains, however improbable, must be the truth?”</a:t>
            </a:r>
          </a:p>
          <a:p>
            <a:pPr>
              <a:lnSpc>
                <a:spcPct val="110000"/>
              </a:lnSpc>
            </a:pPr>
            <a:r>
              <a:rPr lang="zh-CN" altLang="en-US" b="1" dirty="0">
                <a:solidFill>
                  <a:srgbClr val="C00000"/>
                </a:solidFill>
              </a:rPr>
              <a:t>三元</a:t>
            </a:r>
            <a:r>
              <a:rPr lang="en-US" altLang="zh-CN" sz="2400" dirty="0"/>
              <a:t>(3-grams): </a:t>
            </a:r>
            <a:r>
              <a:rPr lang="zh-CN" altLang="en-US" sz="2400" dirty="0"/>
              <a:t>样例文本中在相邻连续序列中的三个单词</a:t>
            </a:r>
            <a:endParaRPr lang="en-US" altLang="zh-CN" dirty="0"/>
          </a:p>
          <a:p>
            <a:pPr marL="722313" indent="-355600">
              <a:lnSpc>
                <a:spcPct val="110000"/>
              </a:lnSpc>
              <a:buFont typeface="Wingdings" panose="05000000000000000000" pitchFamily="2" charset="2"/>
              <a:buChar char="n"/>
            </a:pPr>
            <a:r>
              <a:rPr lang="en-US" altLang="zh-CN" sz="2000" dirty="0"/>
              <a:t>How often have</a:t>
            </a:r>
          </a:p>
          <a:p>
            <a:pPr marL="722313" indent="-355600">
              <a:lnSpc>
                <a:spcPct val="110000"/>
              </a:lnSpc>
              <a:buFont typeface="Wingdings" panose="05000000000000000000" pitchFamily="2" charset="2"/>
              <a:buChar char="n"/>
            </a:pPr>
            <a:r>
              <a:rPr lang="en-US" altLang="zh-CN" sz="2000" dirty="0"/>
              <a:t>often have I </a:t>
            </a:r>
          </a:p>
          <a:p>
            <a:pPr marL="722313" indent="-355600">
              <a:lnSpc>
                <a:spcPct val="110000"/>
              </a:lnSpc>
              <a:buFont typeface="Wingdings" panose="05000000000000000000" pitchFamily="2" charset="2"/>
              <a:buChar char="n"/>
            </a:pPr>
            <a:r>
              <a:rPr lang="en-US" altLang="zh-CN" sz="2000" dirty="0"/>
              <a:t>have I said </a:t>
            </a:r>
          </a:p>
          <a:p>
            <a:pPr marL="722313" indent="-355600">
              <a:lnSpc>
                <a:spcPct val="110000"/>
              </a:lnSpc>
              <a:buFont typeface="Wingdings" panose="05000000000000000000" pitchFamily="2" charset="2"/>
              <a:buChar char="n"/>
            </a:pPr>
            <a:r>
              <a:rPr lang="en-US" altLang="zh-CN" sz="2000" dirty="0"/>
              <a:t>……</a:t>
            </a:r>
            <a:endParaRPr lang="zh-CN" altLang="en-US" sz="2000" dirty="0"/>
          </a:p>
        </p:txBody>
      </p:sp>
    </p:spTree>
    <p:extLst>
      <p:ext uri="{BB962C8B-B14F-4D97-AF65-F5344CB8AC3E}">
        <p14:creationId xmlns:p14="http://schemas.microsoft.com/office/powerpoint/2010/main" val="582874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en-US" altLang="zh-CN" dirty="0"/>
              <a:t>n</a:t>
            </a:r>
            <a:r>
              <a:rPr lang="zh-CN" altLang="en-US" dirty="0"/>
              <a:t>元模型（</a:t>
            </a:r>
            <a:r>
              <a:rPr lang="en-US" altLang="zh-CN" dirty="0"/>
              <a:t>n-gram</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794455" y="1332670"/>
            <a:ext cx="11266000" cy="5378374"/>
          </a:xfrm>
        </p:spPr>
        <p:txBody>
          <a:bodyPr>
            <a:normAutofit/>
          </a:bodyPr>
          <a:lstStyle/>
          <a:p>
            <a:pPr>
              <a:lnSpc>
                <a:spcPct val="110000"/>
              </a:lnSpc>
            </a:pPr>
            <a:r>
              <a:rPr lang="en-US" altLang="zh-CN" b="1" dirty="0">
                <a:solidFill>
                  <a:srgbClr val="C00000"/>
                </a:solidFill>
              </a:rPr>
              <a:t>n</a:t>
            </a:r>
            <a:r>
              <a:rPr lang="zh-CN" altLang="en-US" b="1" dirty="0">
                <a:solidFill>
                  <a:srgbClr val="C00000"/>
                </a:solidFill>
              </a:rPr>
              <a:t>元</a:t>
            </a:r>
            <a:r>
              <a:rPr lang="zh-CN" altLang="en-US" dirty="0"/>
              <a:t>：长度为</a:t>
            </a:r>
            <a:r>
              <a:rPr lang="en-US" altLang="zh-CN" dirty="0"/>
              <a:t>n</a:t>
            </a:r>
            <a:r>
              <a:rPr lang="zh-CN" altLang="en-US" dirty="0"/>
              <a:t>的</a:t>
            </a:r>
            <a:r>
              <a:rPr lang="zh-CN" altLang="en-US" b="1" dirty="0"/>
              <a:t>书面符号</a:t>
            </a:r>
            <a:r>
              <a:rPr lang="zh-CN" altLang="en-US" sz="2000" dirty="0"/>
              <a:t>（单词、字符、音节等）</a:t>
            </a:r>
            <a:r>
              <a:rPr lang="zh-CN" altLang="en-US" dirty="0"/>
              <a:t>序列</a:t>
            </a:r>
            <a:endParaRPr lang="en-US" altLang="zh-CN" dirty="0"/>
          </a:p>
          <a:p>
            <a:pPr>
              <a:lnSpc>
                <a:spcPct val="110000"/>
              </a:lnSpc>
            </a:pPr>
            <a:r>
              <a:rPr lang="zh-CN" altLang="en-US" dirty="0"/>
              <a:t>字符</a:t>
            </a:r>
            <a:r>
              <a:rPr lang="en-US" altLang="zh-CN" dirty="0"/>
              <a:t>n</a:t>
            </a:r>
            <a:r>
              <a:rPr lang="zh-CN" altLang="en-US" dirty="0"/>
              <a:t>元、单词</a:t>
            </a:r>
            <a:r>
              <a:rPr lang="en-US" altLang="zh-CN" dirty="0"/>
              <a:t>n</a:t>
            </a:r>
            <a:r>
              <a:rPr lang="zh-CN" altLang="en-US" dirty="0"/>
              <a:t>元</a:t>
            </a:r>
            <a:r>
              <a:rPr lang="en-US" altLang="zh-CN" dirty="0"/>
              <a:t>…</a:t>
            </a:r>
          </a:p>
          <a:p>
            <a:pPr>
              <a:lnSpc>
                <a:spcPct val="110000"/>
              </a:lnSpc>
            </a:pPr>
            <a:r>
              <a:rPr lang="zh-CN" altLang="en-US" b="1" dirty="0">
                <a:solidFill>
                  <a:srgbClr val="C00000"/>
                </a:solidFill>
              </a:rPr>
              <a:t>一元</a:t>
            </a:r>
            <a:r>
              <a:rPr lang="en-US" altLang="zh-CN" sz="2400" dirty="0"/>
              <a:t>(unigram/1-gram)</a:t>
            </a:r>
            <a:r>
              <a:rPr lang="zh-CN" altLang="en-US" dirty="0"/>
              <a:t>、</a:t>
            </a:r>
            <a:r>
              <a:rPr lang="zh-CN" altLang="en-US" b="1" dirty="0">
                <a:solidFill>
                  <a:srgbClr val="C00000"/>
                </a:solidFill>
              </a:rPr>
              <a:t>二元</a:t>
            </a:r>
            <a:r>
              <a:rPr lang="en-US" altLang="zh-CN" sz="2400" dirty="0"/>
              <a:t>(bigram/2-gram)</a:t>
            </a:r>
            <a:r>
              <a:rPr lang="zh-CN" altLang="en-US" dirty="0"/>
              <a:t>、</a:t>
            </a:r>
            <a:r>
              <a:rPr lang="zh-CN" altLang="en-US" b="1" dirty="0">
                <a:solidFill>
                  <a:srgbClr val="C00000"/>
                </a:solidFill>
              </a:rPr>
              <a:t>三元</a:t>
            </a:r>
            <a:r>
              <a:rPr lang="en-US" altLang="zh-CN" sz="2400" dirty="0"/>
              <a:t>(trigram/3-gram)…</a:t>
            </a:r>
            <a:endParaRPr lang="zh-CN" altLang="en-US" dirty="0"/>
          </a:p>
          <a:p>
            <a:pPr>
              <a:lnSpc>
                <a:spcPct val="110000"/>
              </a:lnSpc>
            </a:pPr>
            <a:r>
              <a:rPr lang="en-US" altLang="zh-CN" sz="2400" dirty="0"/>
              <a:t>“How </a:t>
            </a:r>
            <a:r>
              <a:rPr lang="en-US" altLang="zh-CN" sz="2400" dirty="0">
                <a:highlight>
                  <a:srgbClr val="FFFF00"/>
                </a:highlight>
              </a:rPr>
              <a:t>often have I </a:t>
            </a:r>
            <a:r>
              <a:rPr lang="en-US" altLang="zh-CN" sz="2400" dirty="0"/>
              <a:t>said to you that when you have eliminated the impossible whatever remains, however improbable, must be the truth?”</a:t>
            </a:r>
          </a:p>
          <a:p>
            <a:pPr>
              <a:lnSpc>
                <a:spcPct val="110000"/>
              </a:lnSpc>
            </a:pPr>
            <a:r>
              <a:rPr lang="zh-CN" altLang="en-US" b="1" dirty="0">
                <a:solidFill>
                  <a:srgbClr val="C00000"/>
                </a:solidFill>
              </a:rPr>
              <a:t>三元</a:t>
            </a:r>
            <a:r>
              <a:rPr lang="en-US" altLang="zh-CN" sz="2400" dirty="0"/>
              <a:t>(3-grams): </a:t>
            </a:r>
            <a:r>
              <a:rPr lang="zh-CN" altLang="en-US" sz="2400" dirty="0"/>
              <a:t>样例文本中在相邻连续序列中的三个单词</a:t>
            </a:r>
            <a:endParaRPr lang="en-US" altLang="zh-CN" dirty="0"/>
          </a:p>
          <a:p>
            <a:pPr marL="722313" indent="-355600">
              <a:lnSpc>
                <a:spcPct val="110000"/>
              </a:lnSpc>
              <a:buFont typeface="Wingdings" panose="05000000000000000000" pitchFamily="2" charset="2"/>
              <a:buChar char="n"/>
            </a:pPr>
            <a:r>
              <a:rPr lang="en-US" altLang="zh-CN" sz="2000" dirty="0"/>
              <a:t>How often have</a:t>
            </a:r>
          </a:p>
          <a:p>
            <a:pPr marL="722313" indent="-355600">
              <a:lnSpc>
                <a:spcPct val="110000"/>
              </a:lnSpc>
              <a:buFont typeface="Wingdings" panose="05000000000000000000" pitchFamily="2" charset="2"/>
              <a:buChar char="n"/>
            </a:pPr>
            <a:r>
              <a:rPr lang="en-US" altLang="zh-CN" sz="2000" dirty="0"/>
              <a:t>often have I </a:t>
            </a:r>
          </a:p>
          <a:p>
            <a:pPr marL="722313" indent="-355600">
              <a:lnSpc>
                <a:spcPct val="110000"/>
              </a:lnSpc>
              <a:buFont typeface="Wingdings" panose="05000000000000000000" pitchFamily="2" charset="2"/>
              <a:buChar char="n"/>
            </a:pPr>
            <a:r>
              <a:rPr lang="en-US" altLang="zh-CN" sz="2000" dirty="0"/>
              <a:t>have I said </a:t>
            </a:r>
          </a:p>
          <a:p>
            <a:pPr marL="722313" indent="-355600">
              <a:lnSpc>
                <a:spcPct val="110000"/>
              </a:lnSpc>
              <a:buFont typeface="Wingdings" panose="05000000000000000000" pitchFamily="2" charset="2"/>
              <a:buChar char="n"/>
            </a:pPr>
            <a:r>
              <a:rPr lang="en-US" altLang="zh-CN" sz="2000" dirty="0"/>
              <a:t>……</a:t>
            </a:r>
            <a:endParaRPr lang="zh-CN" altLang="en-US" sz="2000" dirty="0"/>
          </a:p>
        </p:txBody>
      </p:sp>
    </p:spTree>
    <p:extLst>
      <p:ext uri="{BB962C8B-B14F-4D97-AF65-F5344CB8AC3E}">
        <p14:creationId xmlns:p14="http://schemas.microsoft.com/office/powerpoint/2010/main" val="3224996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标记化</a:t>
            </a:r>
            <a:r>
              <a:rPr lang="en-US" altLang="zh-CN" dirty="0"/>
              <a:t>(</a:t>
            </a:r>
            <a:r>
              <a:rPr lang="zh-CN" altLang="en-US" dirty="0"/>
              <a:t>分词</a:t>
            </a:r>
            <a:r>
              <a:rPr lang="en-US" altLang="zh-CN" dirty="0"/>
              <a:t>)</a:t>
            </a:r>
            <a:r>
              <a:rPr lang="zh-CN" altLang="en-US" dirty="0"/>
              <a:t>（</a:t>
            </a:r>
            <a:r>
              <a:rPr lang="en-US" altLang="zh-CN" dirty="0"/>
              <a:t>Tokenization</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794455" y="1357162"/>
            <a:ext cx="11069885" cy="5386538"/>
          </a:xfrm>
        </p:spPr>
        <p:txBody>
          <a:bodyPr/>
          <a:lstStyle/>
          <a:p>
            <a:pPr>
              <a:lnSpc>
                <a:spcPct val="120000"/>
              </a:lnSpc>
            </a:pPr>
            <a:r>
              <a:rPr lang="zh-CN" altLang="en-US" b="1" dirty="0"/>
              <a:t>分词（</a:t>
            </a:r>
            <a:r>
              <a:rPr lang="en-US" altLang="zh-CN" b="1" dirty="0"/>
              <a:t>Word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将文本序列分割为独立的单词</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1</a:t>
            </a:r>
            <a:r>
              <a:rPr lang="zh-CN" altLang="en-US" sz="2400" dirty="0"/>
              <a:t>：</a:t>
            </a:r>
            <a:r>
              <a:rPr lang="en-US" altLang="zh-CN" sz="2400" dirty="0"/>
              <a:t>"Whatever remains, however improbable, must be the truth.“</a:t>
            </a:r>
          </a:p>
          <a:p>
            <a:pPr marL="982663" indent="-354013">
              <a:lnSpc>
                <a:spcPct val="120000"/>
              </a:lnSpc>
              <a:buFont typeface="Wingdings" panose="05000000000000000000" pitchFamily="2" charset="2"/>
              <a:buChar char="ü"/>
            </a:pPr>
            <a:r>
              <a:rPr lang="en-US" altLang="zh-CN" sz="2400" dirty="0"/>
              <a:t>["Whatever", "</a:t>
            </a:r>
            <a:r>
              <a:rPr lang="en-US" altLang="zh-CN" sz="2400" dirty="0">
                <a:solidFill>
                  <a:srgbClr val="C00000"/>
                </a:solidFill>
              </a:rPr>
              <a:t>remains,</a:t>
            </a:r>
            <a:r>
              <a:rPr lang="en-US" altLang="zh-CN" sz="2400" dirty="0"/>
              <a:t>", "however", "</a:t>
            </a:r>
            <a:r>
              <a:rPr lang="en-US" altLang="zh-CN" sz="2400" dirty="0">
                <a:solidFill>
                  <a:srgbClr val="C00000"/>
                </a:solidFill>
              </a:rPr>
              <a:t>improbable,</a:t>
            </a:r>
            <a:r>
              <a:rPr lang="en-US" altLang="zh-CN" sz="2400" dirty="0"/>
              <a:t>", "must", "be", "the", "</a:t>
            </a:r>
            <a:r>
              <a:rPr lang="en-US" altLang="zh-CN" sz="2400" dirty="0">
                <a:solidFill>
                  <a:srgbClr val="C00000"/>
                </a:solidFill>
              </a:rPr>
              <a:t>truth.</a:t>
            </a:r>
            <a:r>
              <a:rPr lang="en-US" altLang="zh-CN" sz="2400" dirty="0"/>
              <a:t>"]</a:t>
            </a:r>
          </a:p>
          <a:p>
            <a:pPr marL="982663" indent="-354013">
              <a:lnSpc>
                <a:spcPct val="120000"/>
              </a:lnSpc>
              <a:buFont typeface="Wingdings" panose="05000000000000000000" pitchFamily="2" charset="2"/>
              <a:buChar char="ü"/>
            </a:pPr>
            <a:r>
              <a:rPr lang="en-US" altLang="zh-CN" sz="2400" dirty="0"/>
              <a:t>["Whatever", "remains", "however", "improbable", "must", "be", "the", "truth"]</a:t>
            </a:r>
          </a:p>
          <a:p>
            <a:endParaRPr lang="en-US" altLang="zh-CN" dirty="0"/>
          </a:p>
          <a:p>
            <a:endParaRPr lang="zh-CN" altLang="en-US" dirty="0"/>
          </a:p>
        </p:txBody>
      </p:sp>
    </p:spTree>
    <p:extLst>
      <p:ext uri="{BB962C8B-B14F-4D97-AF65-F5344CB8AC3E}">
        <p14:creationId xmlns:p14="http://schemas.microsoft.com/office/powerpoint/2010/main" val="3003755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7429820" cy="682237"/>
          </a:xfrm>
        </p:spPr>
        <p:txBody>
          <a:bodyPr/>
          <a:lstStyle/>
          <a:p>
            <a:r>
              <a:rPr lang="zh-CN" altLang="en-US" b="1" dirty="0"/>
              <a:t>背景介绍</a:t>
            </a:r>
            <a:r>
              <a:rPr lang="en-US" altLang="zh-CN" sz="3200" b="0" dirty="0"/>
              <a:t>——</a:t>
            </a:r>
            <a:r>
              <a:rPr lang="zh-CN" altLang="en-US" sz="3200" b="0" dirty="0"/>
              <a:t>为何研究自然语言处理？</a:t>
            </a:r>
            <a:endParaRPr lang="zh-CN" altLang="en-US" b="0" dirty="0"/>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78536" y="1860330"/>
            <a:ext cx="10688483" cy="1828801"/>
          </a:xfrm>
        </p:spPr>
        <p:txBody>
          <a:bodyPr/>
          <a:lstStyle/>
          <a:p>
            <a:r>
              <a:rPr lang="zh-CN" altLang="en-US" dirty="0"/>
              <a:t>让机器与人类交流</a:t>
            </a:r>
            <a:endParaRPr lang="en-US" altLang="zh-CN" dirty="0"/>
          </a:p>
          <a:p>
            <a:r>
              <a:rPr lang="zh-CN" altLang="en-US" dirty="0"/>
              <a:t>让机器学习到知识</a:t>
            </a:r>
            <a:endParaRPr lang="en-US" altLang="zh-CN" dirty="0"/>
          </a:p>
          <a:p>
            <a:r>
              <a:rPr lang="zh-CN" altLang="en-US" dirty="0"/>
              <a:t>推动对语言和语言使用的科学理解</a:t>
            </a:r>
          </a:p>
        </p:txBody>
      </p:sp>
      <p:sp>
        <p:nvSpPr>
          <p:cNvPr id="5" name="矩形 4">
            <a:extLst>
              <a:ext uri="{FF2B5EF4-FFF2-40B4-BE49-F238E27FC236}">
                <a16:creationId xmlns:a16="http://schemas.microsoft.com/office/drawing/2014/main" id="{510A6851-FC32-42B7-B032-3174206E62A0}"/>
              </a:ext>
            </a:extLst>
          </p:cNvPr>
          <p:cNvSpPr/>
          <p:nvPr/>
        </p:nvSpPr>
        <p:spPr>
          <a:xfrm>
            <a:off x="835182" y="1165830"/>
            <a:ext cx="9885366" cy="553998"/>
          </a:xfrm>
          <a:prstGeom prst="rect">
            <a:avLst/>
          </a:prstGeom>
        </p:spPr>
        <p:txBody>
          <a:bodyPr wrap="square">
            <a:spAutoFit/>
          </a:bodyPr>
          <a:lstStyle/>
          <a:p>
            <a:r>
              <a:rPr lang="zh-CN" altLang="en-US" sz="3000" b="1" dirty="0">
                <a:solidFill>
                  <a:srgbClr val="C00000"/>
                </a:solidFill>
                <a:latin typeface="+mj-ea"/>
                <a:ea typeface="+mj-ea"/>
              </a:rPr>
              <a:t>自然语言处理</a:t>
            </a:r>
            <a:r>
              <a:rPr lang="zh-CN" altLang="en-US" sz="3000" dirty="0">
                <a:latin typeface="+mj-ea"/>
                <a:ea typeface="+mj-ea"/>
              </a:rPr>
              <a:t> </a:t>
            </a:r>
            <a:r>
              <a:rPr lang="en-US" altLang="zh-CN" sz="3000" dirty="0">
                <a:latin typeface="+mj-ea"/>
                <a:ea typeface="+mj-ea"/>
              </a:rPr>
              <a:t>(natural language processing, NLP)</a:t>
            </a:r>
            <a:endParaRPr lang="zh-CN" altLang="en-US" sz="3000" dirty="0">
              <a:latin typeface="+mj-ea"/>
              <a:ea typeface="+mj-ea"/>
            </a:endParaRPr>
          </a:p>
        </p:txBody>
      </p:sp>
      <p:pic>
        <p:nvPicPr>
          <p:cNvPr id="6" name="图片 5">
            <a:extLst>
              <a:ext uri="{FF2B5EF4-FFF2-40B4-BE49-F238E27FC236}">
                <a16:creationId xmlns:a16="http://schemas.microsoft.com/office/drawing/2014/main" id="{D07CEE66-366F-4DDE-B065-4995C9564B7A}"/>
              </a:ext>
            </a:extLst>
          </p:cNvPr>
          <p:cNvPicPr>
            <a:picLocks noChangeAspect="1"/>
          </p:cNvPicPr>
          <p:nvPr/>
        </p:nvPicPr>
        <p:blipFill>
          <a:blip r:embed="rId3"/>
          <a:stretch>
            <a:fillRect/>
          </a:stretch>
        </p:blipFill>
        <p:spPr>
          <a:xfrm>
            <a:off x="602181" y="3818535"/>
            <a:ext cx="3630402" cy="2272165"/>
          </a:xfrm>
          <a:prstGeom prst="rect">
            <a:avLst/>
          </a:prstGeom>
        </p:spPr>
      </p:pic>
      <p:sp>
        <p:nvSpPr>
          <p:cNvPr id="7" name="文本框 6">
            <a:extLst>
              <a:ext uri="{FF2B5EF4-FFF2-40B4-BE49-F238E27FC236}">
                <a16:creationId xmlns:a16="http://schemas.microsoft.com/office/drawing/2014/main" id="{3EEBD242-16A9-46A4-8E52-2EB36B3800B0}"/>
              </a:ext>
            </a:extLst>
          </p:cNvPr>
          <p:cNvSpPr txBox="1"/>
          <p:nvPr/>
        </p:nvSpPr>
        <p:spPr>
          <a:xfrm>
            <a:off x="1156140" y="6230610"/>
            <a:ext cx="2354317" cy="369332"/>
          </a:xfrm>
          <a:prstGeom prst="rect">
            <a:avLst/>
          </a:prstGeom>
          <a:noFill/>
        </p:spPr>
        <p:txBody>
          <a:bodyPr wrap="square" rtlCol="0">
            <a:spAutoFit/>
          </a:bodyPr>
          <a:lstStyle/>
          <a:p>
            <a:pPr algn="ctr"/>
            <a:r>
              <a:rPr lang="en-US" altLang="zh-CN" dirty="0"/>
              <a:t>2011, IBM Watson</a:t>
            </a:r>
            <a:endParaRPr lang="zh-CN" altLang="en-US" dirty="0"/>
          </a:p>
        </p:txBody>
      </p:sp>
      <p:sp>
        <p:nvSpPr>
          <p:cNvPr id="8" name="文本框 7">
            <a:extLst>
              <a:ext uri="{FF2B5EF4-FFF2-40B4-BE49-F238E27FC236}">
                <a16:creationId xmlns:a16="http://schemas.microsoft.com/office/drawing/2014/main" id="{287EAE47-267D-4C62-9C14-389B85E82422}"/>
              </a:ext>
            </a:extLst>
          </p:cNvPr>
          <p:cNvSpPr txBox="1"/>
          <p:nvPr/>
        </p:nvSpPr>
        <p:spPr>
          <a:xfrm>
            <a:off x="5220821" y="6237424"/>
            <a:ext cx="2354317" cy="369332"/>
          </a:xfrm>
          <a:prstGeom prst="rect">
            <a:avLst/>
          </a:prstGeom>
          <a:noFill/>
        </p:spPr>
        <p:txBody>
          <a:bodyPr wrap="square" rtlCol="0">
            <a:spAutoFit/>
          </a:bodyPr>
          <a:lstStyle/>
          <a:p>
            <a:pPr algn="ctr"/>
            <a:r>
              <a:rPr lang="en-US" altLang="zh-CN" dirty="0"/>
              <a:t>2020, </a:t>
            </a:r>
            <a:r>
              <a:rPr lang="en-US" altLang="zh-CN" dirty="0" err="1"/>
              <a:t>OpenAI</a:t>
            </a:r>
            <a:r>
              <a:rPr lang="en-US" altLang="zh-CN" dirty="0"/>
              <a:t> GPT-3</a:t>
            </a:r>
            <a:endParaRPr lang="zh-CN" altLang="en-US" dirty="0"/>
          </a:p>
        </p:txBody>
      </p:sp>
      <p:pic>
        <p:nvPicPr>
          <p:cNvPr id="10" name="图片 9">
            <a:extLst>
              <a:ext uri="{FF2B5EF4-FFF2-40B4-BE49-F238E27FC236}">
                <a16:creationId xmlns:a16="http://schemas.microsoft.com/office/drawing/2014/main" id="{05B33673-8714-45C3-B3C1-F0C3FB860AE4}"/>
              </a:ext>
            </a:extLst>
          </p:cNvPr>
          <p:cNvPicPr>
            <a:picLocks noChangeAspect="1"/>
          </p:cNvPicPr>
          <p:nvPr/>
        </p:nvPicPr>
        <p:blipFill>
          <a:blip r:embed="rId4"/>
          <a:stretch>
            <a:fillRect/>
          </a:stretch>
        </p:blipFill>
        <p:spPr>
          <a:xfrm>
            <a:off x="4556282" y="3825350"/>
            <a:ext cx="3459705" cy="2265350"/>
          </a:xfrm>
          <a:prstGeom prst="rect">
            <a:avLst/>
          </a:prstGeom>
        </p:spPr>
      </p:pic>
      <p:sp>
        <p:nvSpPr>
          <p:cNvPr id="11" name="文本框 10">
            <a:extLst>
              <a:ext uri="{FF2B5EF4-FFF2-40B4-BE49-F238E27FC236}">
                <a16:creationId xmlns:a16="http://schemas.microsoft.com/office/drawing/2014/main" id="{60D409AF-4738-4ADE-932E-8E9037215AC6}"/>
              </a:ext>
            </a:extLst>
          </p:cNvPr>
          <p:cNvSpPr txBox="1"/>
          <p:nvPr/>
        </p:nvSpPr>
        <p:spPr>
          <a:xfrm>
            <a:off x="8565934" y="6230610"/>
            <a:ext cx="2940072" cy="369332"/>
          </a:xfrm>
          <a:prstGeom prst="rect">
            <a:avLst/>
          </a:prstGeom>
          <a:noFill/>
        </p:spPr>
        <p:txBody>
          <a:bodyPr wrap="square" rtlCol="0">
            <a:spAutoFit/>
          </a:bodyPr>
          <a:lstStyle/>
          <a:p>
            <a:pPr algn="ctr"/>
            <a:r>
              <a:rPr lang="en-US" altLang="zh-CN" dirty="0"/>
              <a:t>2022, </a:t>
            </a:r>
            <a:r>
              <a:rPr lang="en-US" altLang="zh-CN" dirty="0" err="1"/>
              <a:t>OpenAI</a:t>
            </a:r>
            <a:r>
              <a:rPr lang="en-US" altLang="zh-CN" dirty="0"/>
              <a:t> </a:t>
            </a:r>
            <a:r>
              <a:rPr lang="en-US" altLang="zh-CN" dirty="0" err="1"/>
              <a:t>ChatGPT</a:t>
            </a:r>
            <a:endParaRPr lang="zh-CN" altLang="en-US" dirty="0"/>
          </a:p>
        </p:txBody>
      </p:sp>
      <p:pic>
        <p:nvPicPr>
          <p:cNvPr id="12" name="图片 11">
            <a:extLst>
              <a:ext uri="{FF2B5EF4-FFF2-40B4-BE49-F238E27FC236}">
                <a16:creationId xmlns:a16="http://schemas.microsoft.com/office/drawing/2014/main" id="{EF70B7E3-2D07-4387-BAAF-E7EBB96ACD42}"/>
              </a:ext>
            </a:extLst>
          </p:cNvPr>
          <p:cNvPicPr/>
          <p:nvPr/>
        </p:nvPicPr>
        <p:blipFill rotWithShape="1">
          <a:blip r:embed="rId5" cstate="print">
            <a:extLst>
              <a:ext uri="{28A0092B-C50C-407E-A947-70E740481C1C}">
                <a14:useLocalDpi xmlns:a14="http://schemas.microsoft.com/office/drawing/2010/main" val="0"/>
              </a:ext>
            </a:extLst>
          </a:blip>
          <a:srcRect r="42909"/>
          <a:stretch/>
        </p:blipFill>
        <p:spPr bwMode="auto">
          <a:xfrm>
            <a:off x="8334441" y="3825349"/>
            <a:ext cx="3385618" cy="2265349"/>
          </a:xfrm>
          <a:prstGeom prst="rect">
            <a:avLst/>
          </a:prstGeom>
          <a:noFill/>
        </p:spPr>
      </p:pic>
    </p:spTree>
    <p:extLst>
      <p:ext uri="{BB962C8B-B14F-4D97-AF65-F5344CB8AC3E}">
        <p14:creationId xmlns:p14="http://schemas.microsoft.com/office/powerpoint/2010/main" val="3241225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794455" y="1357162"/>
            <a:ext cx="11069885" cy="5386538"/>
          </a:xfrm>
        </p:spPr>
        <p:txBody>
          <a:bodyPr/>
          <a:lstStyle/>
          <a:p>
            <a:pPr>
              <a:lnSpc>
                <a:spcPct val="120000"/>
              </a:lnSpc>
            </a:pPr>
            <a:r>
              <a:rPr lang="zh-CN" altLang="en-US" b="1" dirty="0"/>
              <a:t>分词（</a:t>
            </a:r>
            <a:r>
              <a:rPr lang="en-US" altLang="zh-CN" b="1" dirty="0"/>
              <a:t>Word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将文本序列分割为独立的单词</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2</a:t>
            </a:r>
            <a:r>
              <a:rPr lang="zh-CN" altLang="en-US" sz="2400" dirty="0"/>
              <a:t>：</a:t>
            </a:r>
            <a:r>
              <a:rPr lang="en-US" altLang="zh-CN" sz="2400" dirty="0"/>
              <a:t>"Just before nine </a:t>
            </a:r>
            <a:r>
              <a:rPr lang="en-US" altLang="zh-CN" sz="2400" dirty="0">
                <a:highlight>
                  <a:srgbClr val="FFFF00"/>
                </a:highlight>
              </a:rPr>
              <a:t>o'clock</a:t>
            </a:r>
            <a:r>
              <a:rPr lang="en-US" altLang="zh-CN" sz="2400" dirty="0"/>
              <a:t> Sherlock Holmes stepped briskly into the room.“</a:t>
            </a:r>
          </a:p>
          <a:p>
            <a:pPr marL="720725" indent="-354013">
              <a:lnSpc>
                <a:spcPct val="120000"/>
              </a:lnSpc>
              <a:buFont typeface="Wingdings" panose="05000000000000000000" pitchFamily="2" charset="2"/>
              <a:buChar char="n"/>
            </a:pPr>
            <a:r>
              <a:rPr lang="zh-CN" altLang="en-US" sz="2400" dirty="0"/>
              <a:t>例</a:t>
            </a:r>
            <a:r>
              <a:rPr lang="en-US" altLang="zh-CN" sz="2400" dirty="0"/>
              <a:t>3</a:t>
            </a:r>
            <a:r>
              <a:rPr lang="zh-CN" altLang="en-US" sz="2400" dirty="0"/>
              <a:t>：</a:t>
            </a:r>
            <a:r>
              <a:rPr lang="en-US" altLang="zh-CN" sz="2400" dirty="0"/>
              <a:t>"He was dressed in a </a:t>
            </a:r>
            <a:r>
              <a:rPr lang="en-US" altLang="zh-CN" sz="2400" dirty="0" err="1"/>
              <a:t>sombre</a:t>
            </a:r>
            <a:r>
              <a:rPr lang="en-US" altLang="zh-CN" sz="2400" dirty="0"/>
              <a:t> yet rich style, in black </a:t>
            </a:r>
            <a:r>
              <a:rPr lang="en-US" altLang="zh-CN" sz="2400" dirty="0">
                <a:highlight>
                  <a:srgbClr val="00FF00"/>
                </a:highlight>
              </a:rPr>
              <a:t>frock-coat</a:t>
            </a:r>
            <a:r>
              <a:rPr lang="en-US" altLang="zh-CN" sz="2400" dirty="0"/>
              <a:t>, shining hat, neat brown gaiters, and </a:t>
            </a:r>
            <a:r>
              <a:rPr lang="en-US" altLang="zh-CN" sz="2400" dirty="0">
                <a:highlight>
                  <a:srgbClr val="00FF00"/>
                </a:highlight>
              </a:rPr>
              <a:t>well-cut</a:t>
            </a:r>
            <a:r>
              <a:rPr lang="en-US" altLang="zh-CN" sz="2400" dirty="0"/>
              <a:t> </a:t>
            </a:r>
            <a:r>
              <a:rPr lang="en-US" altLang="zh-CN" sz="2400" dirty="0">
                <a:highlight>
                  <a:srgbClr val="00FF00"/>
                </a:highlight>
              </a:rPr>
              <a:t>pearl-grey</a:t>
            </a:r>
            <a:r>
              <a:rPr lang="en-US" altLang="zh-CN" sz="2400" dirty="0"/>
              <a:t> trousers. “</a:t>
            </a:r>
          </a:p>
          <a:p>
            <a:pPr marL="720725" indent="-354013">
              <a:lnSpc>
                <a:spcPct val="120000"/>
              </a:lnSpc>
              <a:buFont typeface="Wingdings" panose="05000000000000000000" pitchFamily="2" charset="2"/>
              <a:buChar char="n"/>
            </a:pPr>
            <a:endParaRPr lang="en-US" altLang="zh-CN" sz="2400" dirty="0"/>
          </a:p>
          <a:p>
            <a:endParaRPr lang="zh-CN" altLang="en-US" dirty="0"/>
          </a:p>
        </p:txBody>
      </p:sp>
    </p:spTree>
    <p:extLst>
      <p:ext uri="{BB962C8B-B14F-4D97-AF65-F5344CB8AC3E}">
        <p14:creationId xmlns:p14="http://schemas.microsoft.com/office/powerpoint/2010/main" val="2069564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794455" y="1357162"/>
            <a:ext cx="11069885" cy="5386538"/>
          </a:xfrm>
        </p:spPr>
        <p:txBody>
          <a:bodyPr/>
          <a:lstStyle/>
          <a:p>
            <a:pPr>
              <a:lnSpc>
                <a:spcPct val="120000"/>
              </a:lnSpc>
            </a:pPr>
            <a:r>
              <a:rPr lang="zh-CN" altLang="en-US" b="1" dirty="0"/>
              <a:t>句子切分</a:t>
            </a:r>
            <a:r>
              <a:rPr lang="en-US" altLang="zh-CN" b="1" dirty="0"/>
              <a:t>(</a:t>
            </a:r>
            <a:r>
              <a:rPr lang="zh-CN" altLang="en-US" b="1" dirty="0"/>
              <a:t>断句</a:t>
            </a:r>
            <a:r>
              <a:rPr lang="en-US" altLang="zh-CN" b="1" dirty="0"/>
              <a:t>)</a:t>
            </a:r>
            <a:r>
              <a:rPr lang="zh-CN" altLang="en-US" b="1" dirty="0"/>
              <a:t>（</a:t>
            </a:r>
            <a:r>
              <a:rPr lang="en-US" altLang="zh-CN" b="1" dirty="0"/>
              <a:t>Sentence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将文本序列分割为独立的句子</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1</a:t>
            </a:r>
            <a:r>
              <a:rPr lang="zh-CN" altLang="en-US" sz="2400" dirty="0"/>
              <a:t>：</a:t>
            </a:r>
            <a:r>
              <a:rPr lang="en-US" altLang="zh-CN" sz="2400" dirty="0"/>
              <a:t>"I cannot waste time over this sort of fantastic talk, Sherlock. If you can catch the man, catch him, and let me know when you have done it. “</a:t>
            </a:r>
            <a:endParaRPr lang="zh-CN" altLang="en-US" dirty="0"/>
          </a:p>
        </p:txBody>
      </p:sp>
    </p:spTree>
    <p:extLst>
      <p:ext uri="{BB962C8B-B14F-4D97-AF65-F5344CB8AC3E}">
        <p14:creationId xmlns:p14="http://schemas.microsoft.com/office/powerpoint/2010/main" val="2005922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794455" y="1357162"/>
            <a:ext cx="11069885" cy="5386538"/>
          </a:xfrm>
        </p:spPr>
        <p:txBody>
          <a:bodyPr/>
          <a:lstStyle/>
          <a:p>
            <a:pPr>
              <a:lnSpc>
                <a:spcPct val="120000"/>
              </a:lnSpc>
            </a:pPr>
            <a:r>
              <a:rPr lang="zh-CN" altLang="en-US" b="1" dirty="0"/>
              <a:t>句子切分</a:t>
            </a:r>
            <a:r>
              <a:rPr lang="en-US" altLang="zh-CN" b="1" dirty="0"/>
              <a:t>(</a:t>
            </a:r>
            <a:r>
              <a:rPr lang="zh-CN" altLang="en-US" b="1" dirty="0"/>
              <a:t>断句</a:t>
            </a:r>
            <a:r>
              <a:rPr lang="en-US" altLang="zh-CN" b="1" dirty="0"/>
              <a:t>)</a:t>
            </a:r>
            <a:r>
              <a:rPr lang="zh-CN" altLang="en-US" b="1" dirty="0"/>
              <a:t>（</a:t>
            </a:r>
            <a:r>
              <a:rPr lang="en-US" altLang="zh-CN" b="1" dirty="0"/>
              <a:t>Sentence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将文本序列分割为独立的句子</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1</a:t>
            </a:r>
            <a:r>
              <a:rPr lang="zh-CN" altLang="en-US" sz="2400" dirty="0"/>
              <a:t>：</a:t>
            </a:r>
            <a:r>
              <a:rPr lang="en-US" altLang="zh-CN" sz="2400" dirty="0"/>
              <a:t>"</a:t>
            </a:r>
            <a:r>
              <a:rPr lang="en-US" altLang="zh-CN" sz="2400" dirty="0">
                <a:highlight>
                  <a:srgbClr val="FFFF00"/>
                </a:highlight>
              </a:rPr>
              <a:t>I cannot waste time over this sort of fantastic talk, Sherlock.</a:t>
            </a:r>
            <a:r>
              <a:rPr lang="en-US" altLang="zh-CN" sz="2400" dirty="0"/>
              <a:t> If you can catch the man, catch him, and let me know when you have done it. “</a:t>
            </a:r>
            <a:endParaRPr lang="zh-CN" altLang="en-US" dirty="0"/>
          </a:p>
        </p:txBody>
      </p:sp>
    </p:spTree>
    <p:extLst>
      <p:ext uri="{BB962C8B-B14F-4D97-AF65-F5344CB8AC3E}">
        <p14:creationId xmlns:p14="http://schemas.microsoft.com/office/powerpoint/2010/main" val="3267308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794455" y="1357162"/>
            <a:ext cx="11069885" cy="5386538"/>
          </a:xfrm>
        </p:spPr>
        <p:txBody>
          <a:bodyPr/>
          <a:lstStyle/>
          <a:p>
            <a:pPr>
              <a:lnSpc>
                <a:spcPct val="120000"/>
              </a:lnSpc>
            </a:pPr>
            <a:r>
              <a:rPr lang="zh-CN" altLang="en-US" b="1" dirty="0"/>
              <a:t>句子切分</a:t>
            </a:r>
            <a:r>
              <a:rPr lang="en-US" altLang="zh-CN" b="1" dirty="0"/>
              <a:t>(</a:t>
            </a:r>
            <a:r>
              <a:rPr lang="zh-CN" altLang="en-US" b="1" dirty="0"/>
              <a:t>断句</a:t>
            </a:r>
            <a:r>
              <a:rPr lang="en-US" altLang="zh-CN" b="1" dirty="0"/>
              <a:t>)</a:t>
            </a:r>
            <a:r>
              <a:rPr lang="zh-CN" altLang="en-US" b="1" dirty="0"/>
              <a:t>（</a:t>
            </a:r>
            <a:r>
              <a:rPr lang="en-US" altLang="zh-CN" b="1" dirty="0"/>
              <a:t>Sentence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将文本序列分割为独立的句子</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1</a:t>
            </a:r>
            <a:r>
              <a:rPr lang="zh-CN" altLang="en-US" sz="2400" dirty="0"/>
              <a:t>：</a:t>
            </a:r>
            <a:r>
              <a:rPr lang="en-US" altLang="zh-CN" sz="2400" dirty="0"/>
              <a:t>"I cannot waste time over this sort of fantastic talk, Sherlock. </a:t>
            </a:r>
            <a:r>
              <a:rPr lang="en-US" altLang="zh-CN" sz="2400" dirty="0">
                <a:highlight>
                  <a:srgbClr val="FFFF00"/>
                </a:highlight>
              </a:rPr>
              <a:t>If you can catch the man, catch him, and let me know when you have done it. </a:t>
            </a:r>
            <a:r>
              <a:rPr lang="en-US" altLang="zh-CN" sz="2400" dirty="0"/>
              <a:t>“</a:t>
            </a:r>
            <a:endParaRPr lang="zh-CN" altLang="en-US" dirty="0"/>
          </a:p>
        </p:txBody>
      </p:sp>
    </p:spTree>
    <p:extLst>
      <p:ext uri="{BB962C8B-B14F-4D97-AF65-F5344CB8AC3E}">
        <p14:creationId xmlns:p14="http://schemas.microsoft.com/office/powerpoint/2010/main" val="861680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794455" y="1357162"/>
            <a:ext cx="11069885" cy="5386538"/>
          </a:xfrm>
        </p:spPr>
        <p:txBody>
          <a:bodyPr/>
          <a:lstStyle/>
          <a:p>
            <a:pPr>
              <a:lnSpc>
                <a:spcPct val="120000"/>
              </a:lnSpc>
            </a:pPr>
            <a:r>
              <a:rPr lang="zh-CN" altLang="en-US" b="1" dirty="0"/>
              <a:t>句子切分</a:t>
            </a:r>
            <a:r>
              <a:rPr lang="en-US" altLang="zh-CN" b="1" dirty="0"/>
              <a:t>(</a:t>
            </a:r>
            <a:r>
              <a:rPr lang="zh-CN" altLang="en-US" b="1" dirty="0"/>
              <a:t>断句</a:t>
            </a:r>
            <a:r>
              <a:rPr lang="en-US" altLang="zh-CN" b="1" dirty="0"/>
              <a:t>)</a:t>
            </a:r>
            <a:r>
              <a:rPr lang="zh-CN" altLang="en-US" b="1" dirty="0"/>
              <a:t>（</a:t>
            </a:r>
            <a:r>
              <a:rPr lang="en-US" altLang="zh-CN" b="1" dirty="0"/>
              <a:t>Sentence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将文本序列分割为独立的句子</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2</a:t>
            </a:r>
            <a:r>
              <a:rPr lang="zh-CN" altLang="en-US" sz="2400" dirty="0"/>
              <a:t>：</a:t>
            </a:r>
            <a:r>
              <a:rPr lang="en-US" altLang="zh-CN" sz="2400" dirty="0"/>
              <a:t>"I cannot waste time over this sort of fantastic talk, Mr. Holmes. If you can catch the man, catch him, and let me know when you have done it.“</a:t>
            </a:r>
            <a:endParaRPr lang="zh-CN" altLang="en-US" dirty="0"/>
          </a:p>
        </p:txBody>
      </p:sp>
    </p:spTree>
    <p:extLst>
      <p:ext uri="{BB962C8B-B14F-4D97-AF65-F5344CB8AC3E}">
        <p14:creationId xmlns:p14="http://schemas.microsoft.com/office/powerpoint/2010/main" val="1684218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794455" y="1357162"/>
            <a:ext cx="11069885" cy="5386538"/>
          </a:xfrm>
        </p:spPr>
        <p:txBody>
          <a:bodyPr/>
          <a:lstStyle/>
          <a:p>
            <a:pPr>
              <a:lnSpc>
                <a:spcPct val="120000"/>
              </a:lnSpc>
            </a:pPr>
            <a:r>
              <a:rPr lang="zh-CN" altLang="en-US" b="1" dirty="0"/>
              <a:t>句子切分</a:t>
            </a:r>
            <a:r>
              <a:rPr lang="en-US" altLang="zh-CN" b="1" dirty="0"/>
              <a:t>(</a:t>
            </a:r>
            <a:r>
              <a:rPr lang="zh-CN" altLang="en-US" b="1" dirty="0"/>
              <a:t>断句</a:t>
            </a:r>
            <a:r>
              <a:rPr lang="en-US" altLang="zh-CN" b="1" dirty="0"/>
              <a:t>)</a:t>
            </a:r>
            <a:r>
              <a:rPr lang="zh-CN" altLang="en-US" b="1" dirty="0"/>
              <a:t>（</a:t>
            </a:r>
            <a:r>
              <a:rPr lang="en-US" altLang="zh-CN" b="1" dirty="0"/>
              <a:t>Sentence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将文本序列分割为独立的句子</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2</a:t>
            </a:r>
            <a:r>
              <a:rPr lang="zh-CN" altLang="en-US" sz="2400" dirty="0"/>
              <a:t>：</a:t>
            </a:r>
            <a:r>
              <a:rPr lang="en-US" altLang="zh-CN" sz="2400" dirty="0"/>
              <a:t>"</a:t>
            </a:r>
            <a:r>
              <a:rPr lang="en-US" altLang="zh-CN" sz="2400" dirty="0">
                <a:highlight>
                  <a:srgbClr val="FFFF00"/>
                </a:highlight>
              </a:rPr>
              <a:t>I cannot waste time over this sort of fantastic talk, Mr.</a:t>
            </a:r>
            <a:r>
              <a:rPr lang="en-US" altLang="zh-CN" sz="2400" dirty="0"/>
              <a:t> Holmes. If you can catch the man, catch him, and let me know when you have done it.“</a:t>
            </a:r>
            <a:endParaRPr lang="zh-CN" altLang="en-US" dirty="0"/>
          </a:p>
        </p:txBody>
      </p:sp>
    </p:spTree>
    <p:extLst>
      <p:ext uri="{BB962C8B-B14F-4D97-AF65-F5344CB8AC3E}">
        <p14:creationId xmlns:p14="http://schemas.microsoft.com/office/powerpoint/2010/main" val="2240484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794455" y="1357162"/>
            <a:ext cx="11069885" cy="5386538"/>
          </a:xfrm>
        </p:spPr>
        <p:txBody>
          <a:bodyPr/>
          <a:lstStyle/>
          <a:p>
            <a:pPr>
              <a:lnSpc>
                <a:spcPct val="120000"/>
              </a:lnSpc>
            </a:pPr>
            <a:r>
              <a:rPr lang="zh-CN" altLang="en-US" b="1" dirty="0"/>
              <a:t>句子切分</a:t>
            </a:r>
            <a:r>
              <a:rPr lang="en-US" altLang="zh-CN" b="1" dirty="0"/>
              <a:t>(</a:t>
            </a:r>
            <a:r>
              <a:rPr lang="zh-CN" altLang="en-US" b="1" dirty="0"/>
              <a:t>断句</a:t>
            </a:r>
            <a:r>
              <a:rPr lang="en-US" altLang="zh-CN" b="1" dirty="0"/>
              <a:t>)</a:t>
            </a:r>
            <a:r>
              <a:rPr lang="zh-CN" altLang="en-US" b="1" dirty="0"/>
              <a:t>（</a:t>
            </a:r>
            <a:r>
              <a:rPr lang="en-US" altLang="zh-CN" b="1" dirty="0"/>
              <a:t>Sentence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将文本序列分割为独立的句子</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2</a:t>
            </a:r>
            <a:r>
              <a:rPr lang="zh-CN" altLang="en-US" sz="2400" dirty="0"/>
              <a:t>：</a:t>
            </a:r>
            <a:r>
              <a:rPr lang="en-US" altLang="zh-CN" sz="2400" dirty="0"/>
              <a:t>"I cannot waste time over this sort of fantastic talk, Mr. </a:t>
            </a:r>
            <a:r>
              <a:rPr lang="en-US" altLang="zh-CN" sz="2400" dirty="0">
                <a:highlight>
                  <a:srgbClr val="FFFF00"/>
                </a:highlight>
              </a:rPr>
              <a:t>Holmes.</a:t>
            </a:r>
            <a:r>
              <a:rPr lang="en-US" altLang="zh-CN" sz="2400" dirty="0"/>
              <a:t> If you can catch the man, catch him, and let me know when you have done it.“</a:t>
            </a:r>
            <a:endParaRPr lang="zh-CN" altLang="en-US" dirty="0"/>
          </a:p>
        </p:txBody>
      </p:sp>
    </p:spTree>
    <p:extLst>
      <p:ext uri="{BB962C8B-B14F-4D97-AF65-F5344CB8AC3E}">
        <p14:creationId xmlns:p14="http://schemas.microsoft.com/office/powerpoint/2010/main" val="355455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794455" y="1357162"/>
            <a:ext cx="11069885" cy="5386538"/>
          </a:xfrm>
        </p:spPr>
        <p:txBody>
          <a:bodyPr/>
          <a:lstStyle/>
          <a:p>
            <a:pPr>
              <a:lnSpc>
                <a:spcPct val="120000"/>
              </a:lnSpc>
            </a:pPr>
            <a:r>
              <a:rPr lang="zh-CN" altLang="en-US" b="1" dirty="0"/>
              <a:t>句子切分</a:t>
            </a:r>
            <a:r>
              <a:rPr lang="en-US" altLang="zh-CN" b="1" dirty="0"/>
              <a:t>(</a:t>
            </a:r>
            <a:r>
              <a:rPr lang="zh-CN" altLang="en-US" b="1" dirty="0"/>
              <a:t>断句</a:t>
            </a:r>
            <a:r>
              <a:rPr lang="en-US" altLang="zh-CN" b="1" dirty="0"/>
              <a:t>)</a:t>
            </a:r>
            <a:r>
              <a:rPr lang="zh-CN" altLang="en-US" b="1" dirty="0"/>
              <a:t>（</a:t>
            </a:r>
            <a:r>
              <a:rPr lang="en-US" altLang="zh-CN" b="1" dirty="0"/>
              <a:t>Sentence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将文本序列分割为独立的句子</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2</a:t>
            </a:r>
            <a:r>
              <a:rPr lang="zh-CN" altLang="en-US" sz="2400" dirty="0"/>
              <a:t>：</a:t>
            </a:r>
            <a:r>
              <a:rPr lang="en-US" altLang="zh-CN" sz="2400" dirty="0"/>
              <a:t>"I cannot waste time over this sort of fantastic talk, Mr. Holmes. </a:t>
            </a:r>
            <a:r>
              <a:rPr lang="en-US" altLang="zh-CN" sz="2400" dirty="0">
                <a:highlight>
                  <a:srgbClr val="FFFF00"/>
                </a:highlight>
              </a:rPr>
              <a:t>If you can catch the man, catch him, and let me know when you have done it.</a:t>
            </a:r>
            <a:r>
              <a:rPr lang="en-US" altLang="zh-CN" sz="2400" dirty="0"/>
              <a:t>“</a:t>
            </a:r>
            <a:endParaRPr lang="zh-CN" altLang="en-US" dirty="0"/>
          </a:p>
        </p:txBody>
      </p:sp>
    </p:spTree>
    <p:extLst>
      <p:ext uri="{BB962C8B-B14F-4D97-AF65-F5344CB8AC3E}">
        <p14:creationId xmlns:p14="http://schemas.microsoft.com/office/powerpoint/2010/main" val="3114529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794455" y="1357162"/>
            <a:ext cx="11069885" cy="5386538"/>
          </a:xfrm>
        </p:spPr>
        <p:txBody>
          <a:bodyPr/>
          <a:lstStyle/>
          <a:p>
            <a:pPr>
              <a:lnSpc>
                <a:spcPct val="120000"/>
              </a:lnSpc>
            </a:pPr>
            <a:r>
              <a:rPr lang="zh-CN" altLang="en-US" b="1" dirty="0"/>
              <a:t>句子切分</a:t>
            </a:r>
            <a:r>
              <a:rPr lang="en-US" altLang="zh-CN" b="1" dirty="0"/>
              <a:t>(</a:t>
            </a:r>
            <a:r>
              <a:rPr lang="zh-CN" altLang="en-US" b="1" dirty="0"/>
              <a:t>断句</a:t>
            </a:r>
            <a:r>
              <a:rPr lang="en-US" altLang="zh-CN" b="1" dirty="0"/>
              <a:t>)</a:t>
            </a:r>
            <a:r>
              <a:rPr lang="zh-CN" altLang="en-US" b="1" dirty="0"/>
              <a:t>（</a:t>
            </a:r>
            <a:r>
              <a:rPr lang="en-US" altLang="zh-CN" b="1" dirty="0"/>
              <a:t>Sentence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将文本序列分割为独立的句子</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3</a:t>
            </a:r>
            <a:r>
              <a:rPr lang="zh-CN" altLang="en-US" sz="2400" dirty="0"/>
              <a:t>：</a:t>
            </a:r>
            <a:r>
              <a:rPr lang="en-US" altLang="zh-CN" sz="2400" dirty="0"/>
              <a:t>"I cannot waste time over this sort of fantastic talk, Mr. Holmes," he said. "If you can catch the man, catch him, and let me know when you have done it." </a:t>
            </a:r>
            <a:endParaRPr lang="zh-CN" altLang="en-US" dirty="0"/>
          </a:p>
        </p:txBody>
      </p:sp>
    </p:spTree>
    <p:extLst>
      <p:ext uri="{BB962C8B-B14F-4D97-AF65-F5344CB8AC3E}">
        <p14:creationId xmlns:p14="http://schemas.microsoft.com/office/powerpoint/2010/main" val="3178295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a:t>
            </a:r>
            <a:r>
              <a:rPr lang="en-US" altLang="zh-CN" dirty="0"/>
              <a:t>Tokenization</a:t>
            </a:r>
            <a:r>
              <a:rPr lang="zh-CN" altLang="en-US" dirty="0"/>
              <a:t>）</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794455" y="1357162"/>
            <a:ext cx="11069885" cy="5386538"/>
          </a:xfrm>
        </p:spPr>
        <p:txBody>
          <a:bodyPr/>
          <a:lstStyle/>
          <a:p>
            <a:pPr>
              <a:lnSpc>
                <a:spcPct val="120000"/>
              </a:lnSpc>
            </a:pPr>
            <a:r>
              <a:rPr lang="zh-CN" altLang="en-US" b="1" dirty="0"/>
              <a:t>句子切分</a:t>
            </a:r>
            <a:r>
              <a:rPr lang="en-US" altLang="zh-CN" b="1" dirty="0"/>
              <a:t>(</a:t>
            </a:r>
            <a:r>
              <a:rPr lang="zh-CN" altLang="en-US" b="1" dirty="0"/>
              <a:t>断句</a:t>
            </a:r>
            <a:r>
              <a:rPr lang="en-US" altLang="zh-CN" b="1" dirty="0"/>
              <a:t>)</a:t>
            </a:r>
            <a:r>
              <a:rPr lang="zh-CN" altLang="en-US" b="1" dirty="0"/>
              <a:t>（</a:t>
            </a:r>
            <a:r>
              <a:rPr lang="en-US" altLang="zh-CN" b="1" dirty="0"/>
              <a:t>Sentence Tokenization</a:t>
            </a:r>
            <a:r>
              <a:rPr lang="zh-CN" altLang="en-US" b="1" dirty="0"/>
              <a:t>）</a:t>
            </a:r>
            <a:endParaRPr lang="en-US" altLang="zh-CN" b="1" dirty="0"/>
          </a:p>
          <a:p>
            <a:pPr marL="720725" indent="-354013">
              <a:lnSpc>
                <a:spcPct val="120000"/>
              </a:lnSpc>
              <a:buFont typeface="Wingdings" panose="05000000000000000000" pitchFamily="2" charset="2"/>
              <a:buChar char="n"/>
            </a:pPr>
            <a:r>
              <a:rPr lang="zh-CN" altLang="en-US" sz="2400" dirty="0"/>
              <a:t>将文本序列分割为独立的句子</a:t>
            </a:r>
            <a:endParaRPr lang="en-US" altLang="zh-CN" sz="2400" dirty="0"/>
          </a:p>
          <a:p>
            <a:pPr marL="720725" indent="-354013">
              <a:lnSpc>
                <a:spcPct val="120000"/>
              </a:lnSpc>
              <a:buFont typeface="Wingdings" panose="05000000000000000000" pitchFamily="2" charset="2"/>
              <a:buChar char="n"/>
            </a:pPr>
            <a:r>
              <a:rPr lang="zh-CN" altLang="en-US" sz="2400" dirty="0"/>
              <a:t>例</a:t>
            </a:r>
            <a:r>
              <a:rPr lang="en-US" altLang="zh-CN" sz="2400" dirty="0"/>
              <a:t>3</a:t>
            </a:r>
            <a:r>
              <a:rPr lang="zh-CN" altLang="en-US" sz="2400" dirty="0"/>
              <a:t>：</a:t>
            </a:r>
            <a:r>
              <a:rPr lang="en-US" altLang="zh-CN" sz="2400" dirty="0"/>
              <a:t>"</a:t>
            </a:r>
            <a:r>
              <a:rPr lang="en-US" altLang="zh-CN" sz="2400" dirty="0">
                <a:highlight>
                  <a:srgbClr val="FFFF00"/>
                </a:highlight>
              </a:rPr>
              <a:t>I cannot waste time over this sort of fantastic talk, Mr. Holmes,</a:t>
            </a:r>
            <a:r>
              <a:rPr lang="en-US" altLang="zh-CN" sz="2400" dirty="0"/>
              <a:t>" </a:t>
            </a:r>
            <a:r>
              <a:rPr lang="en-US" altLang="zh-CN" sz="2400" dirty="0">
                <a:highlight>
                  <a:srgbClr val="00FF00"/>
                </a:highlight>
              </a:rPr>
              <a:t>he said.</a:t>
            </a:r>
            <a:r>
              <a:rPr lang="en-US" altLang="zh-CN" sz="2400" dirty="0"/>
              <a:t> "</a:t>
            </a:r>
            <a:r>
              <a:rPr lang="en-US" altLang="zh-CN" sz="2400" dirty="0">
                <a:highlight>
                  <a:srgbClr val="00FFFF"/>
                </a:highlight>
              </a:rPr>
              <a:t>If you can catch the man, catch him, and let me know when you have done it.</a:t>
            </a:r>
            <a:r>
              <a:rPr lang="en-US" altLang="zh-CN" sz="2400" dirty="0"/>
              <a:t>" </a:t>
            </a:r>
            <a:endParaRPr lang="zh-CN" altLang="en-US" dirty="0"/>
          </a:p>
        </p:txBody>
      </p:sp>
    </p:spTree>
    <p:extLst>
      <p:ext uri="{BB962C8B-B14F-4D97-AF65-F5344CB8AC3E}">
        <p14:creationId xmlns:p14="http://schemas.microsoft.com/office/powerpoint/2010/main" val="286155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199" y="365125"/>
            <a:ext cx="8106103" cy="682237"/>
          </a:xfrm>
        </p:spPr>
        <p:txBody>
          <a:bodyPr/>
          <a:lstStyle/>
          <a:p>
            <a:r>
              <a:rPr lang="zh-CN" altLang="en-US" b="1" dirty="0"/>
              <a:t>背景介绍</a:t>
            </a:r>
            <a:r>
              <a:rPr lang="en-US" altLang="zh-CN" sz="3200" b="0" dirty="0"/>
              <a:t>——NLP</a:t>
            </a:r>
            <a:r>
              <a:rPr lang="zh-CN" altLang="en-US" sz="3200" b="0" dirty="0"/>
              <a:t>可以做些什么？</a:t>
            </a:r>
            <a:endParaRPr lang="zh-CN" altLang="en-US" b="0" dirty="0"/>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941892" y="1298676"/>
            <a:ext cx="7442275" cy="5939522"/>
          </a:xfrm>
        </p:spPr>
        <p:txBody>
          <a:bodyPr>
            <a:normAutofit/>
          </a:bodyPr>
          <a:lstStyle/>
          <a:p>
            <a:pPr>
              <a:lnSpc>
                <a:spcPct val="110000"/>
              </a:lnSpc>
            </a:pPr>
            <a:r>
              <a:rPr lang="zh-CN" altLang="en-US" dirty="0"/>
              <a:t>语音识别（</a:t>
            </a:r>
            <a:r>
              <a:rPr lang="en-US" altLang="zh-CN" dirty="0"/>
              <a:t>speech recognition</a:t>
            </a:r>
            <a:r>
              <a:rPr lang="zh-CN" altLang="en-US" dirty="0"/>
              <a:t>）</a:t>
            </a:r>
            <a:endParaRPr lang="en-US" altLang="zh-CN" dirty="0"/>
          </a:p>
          <a:p>
            <a:pPr>
              <a:lnSpc>
                <a:spcPct val="110000"/>
              </a:lnSpc>
            </a:pPr>
            <a:r>
              <a:rPr lang="zh-CN" altLang="en-US" dirty="0"/>
              <a:t>文本</a:t>
            </a:r>
            <a:r>
              <a:rPr lang="en-US" altLang="zh-CN" dirty="0"/>
              <a:t>-</a:t>
            </a:r>
            <a:r>
              <a:rPr lang="zh-CN" altLang="en-US" dirty="0"/>
              <a:t>语音合成（</a:t>
            </a:r>
            <a:r>
              <a:rPr lang="en-US" altLang="zh-CN" dirty="0"/>
              <a:t>text-to-speech synthesis</a:t>
            </a:r>
            <a:r>
              <a:rPr lang="zh-CN" altLang="en-US" dirty="0"/>
              <a:t>）</a:t>
            </a:r>
            <a:endParaRPr lang="en-US" altLang="zh-CN" dirty="0"/>
          </a:p>
          <a:p>
            <a:pPr>
              <a:lnSpc>
                <a:spcPct val="110000"/>
              </a:lnSpc>
            </a:pPr>
            <a:r>
              <a:rPr lang="zh-CN" altLang="en-US" dirty="0"/>
              <a:t>机器翻译（</a:t>
            </a:r>
            <a:r>
              <a:rPr lang="en-US" altLang="zh-CN" dirty="0"/>
              <a:t>machine translation</a:t>
            </a:r>
            <a:r>
              <a:rPr lang="zh-CN" altLang="en-US" dirty="0"/>
              <a:t>）</a:t>
            </a:r>
            <a:endParaRPr lang="en-US" altLang="zh-CN" dirty="0"/>
          </a:p>
          <a:p>
            <a:pPr>
              <a:lnSpc>
                <a:spcPct val="110000"/>
              </a:lnSpc>
            </a:pPr>
            <a:r>
              <a:rPr lang="zh-CN" altLang="en-US" dirty="0"/>
              <a:t>信息提取（</a:t>
            </a:r>
            <a:r>
              <a:rPr lang="en-US" altLang="zh-CN" dirty="0"/>
              <a:t>information extraction</a:t>
            </a:r>
            <a:r>
              <a:rPr lang="zh-CN" altLang="en-US" dirty="0"/>
              <a:t>）</a:t>
            </a:r>
            <a:endParaRPr lang="en-US" altLang="zh-CN" dirty="0"/>
          </a:p>
          <a:p>
            <a:pPr>
              <a:lnSpc>
                <a:spcPct val="110000"/>
              </a:lnSpc>
            </a:pPr>
            <a:r>
              <a:rPr lang="zh-CN" altLang="en-US" dirty="0"/>
              <a:t>信息检索（</a:t>
            </a:r>
            <a:r>
              <a:rPr lang="en-US" altLang="zh-CN" dirty="0"/>
              <a:t>information retrieval</a:t>
            </a:r>
            <a:r>
              <a:rPr lang="zh-CN" altLang="en-US" dirty="0"/>
              <a:t>）</a:t>
            </a:r>
            <a:endParaRPr lang="en-US" altLang="zh-CN" dirty="0"/>
          </a:p>
          <a:p>
            <a:pPr>
              <a:lnSpc>
                <a:spcPct val="110000"/>
              </a:lnSpc>
            </a:pPr>
            <a:r>
              <a:rPr lang="zh-CN" altLang="en-US" dirty="0"/>
              <a:t>问答（</a:t>
            </a:r>
            <a:r>
              <a:rPr lang="en-US" altLang="zh-CN" dirty="0"/>
              <a:t>question answering</a:t>
            </a:r>
            <a:r>
              <a:rPr lang="zh-CN" altLang="en-US" dirty="0"/>
              <a:t>）</a:t>
            </a:r>
            <a:endParaRPr lang="en-US" altLang="zh-CN" dirty="0"/>
          </a:p>
          <a:p>
            <a:pPr>
              <a:lnSpc>
                <a:spcPct val="110000"/>
              </a:lnSpc>
            </a:pPr>
            <a:r>
              <a:rPr lang="zh-CN" altLang="en-US" dirty="0"/>
              <a:t>机器写作</a:t>
            </a:r>
            <a:endParaRPr lang="en-US" altLang="zh-CN" dirty="0"/>
          </a:p>
          <a:p>
            <a:pPr>
              <a:lnSpc>
                <a:spcPct val="110000"/>
              </a:lnSpc>
            </a:pPr>
            <a:r>
              <a:rPr lang="zh-CN" altLang="en-US" dirty="0"/>
              <a:t>文本摘要</a:t>
            </a:r>
            <a:endParaRPr lang="en-US" altLang="zh-CN" dirty="0"/>
          </a:p>
          <a:p>
            <a:pPr>
              <a:lnSpc>
                <a:spcPct val="110000"/>
              </a:lnSpc>
            </a:pPr>
            <a:r>
              <a:rPr lang="en-US" altLang="zh-CN" dirty="0"/>
              <a:t>……</a:t>
            </a:r>
          </a:p>
        </p:txBody>
      </p:sp>
      <p:pic>
        <p:nvPicPr>
          <p:cNvPr id="10" name="df7a7d0aff1f65ffad5e9fc9d12e3c58">
            <a:hlinkClick r:id="" action="ppaction://media"/>
            <a:extLst>
              <a:ext uri="{FF2B5EF4-FFF2-40B4-BE49-F238E27FC236}">
                <a16:creationId xmlns:a16="http://schemas.microsoft.com/office/drawing/2014/main" id="{24CC8E19-64DC-4CAD-892A-F8AB154BCD1B}"/>
              </a:ext>
            </a:extLst>
          </p:cNvPr>
          <p:cNvPicPr>
            <a:picLocks noChangeAspect="1"/>
          </p:cNvPicPr>
          <p:nvPr>
            <a:videoFile r:link="rId1"/>
            <p:extLst>
              <p:ext uri="{DAA4B4D4-6D71-4841-9C94-3DE7FCFB9230}">
                <p14:media xmlns:p14="http://schemas.microsoft.com/office/powerpoint/2010/main" r:embed="rId2">
                  <p14:trim st="3267"/>
                </p14:media>
              </p:ext>
            </p:extLst>
          </p:nvPr>
        </p:nvPicPr>
        <p:blipFill>
          <a:blip r:embed="rId5"/>
          <a:stretch>
            <a:fillRect/>
          </a:stretch>
        </p:blipFill>
        <p:spPr>
          <a:xfrm>
            <a:off x="8384167" y="1298676"/>
            <a:ext cx="3246208" cy="4260648"/>
          </a:xfrm>
          <a:prstGeom prst="rect">
            <a:avLst/>
          </a:prstGeom>
        </p:spPr>
      </p:pic>
      <p:sp>
        <p:nvSpPr>
          <p:cNvPr id="11" name="文本框 10">
            <a:extLst>
              <a:ext uri="{FF2B5EF4-FFF2-40B4-BE49-F238E27FC236}">
                <a16:creationId xmlns:a16="http://schemas.microsoft.com/office/drawing/2014/main" id="{5BF8134D-A4AD-41D3-BB8F-0ECB6FE342C9}"/>
              </a:ext>
            </a:extLst>
          </p:cNvPr>
          <p:cNvSpPr txBox="1"/>
          <p:nvPr/>
        </p:nvSpPr>
        <p:spPr>
          <a:xfrm>
            <a:off x="8807116" y="5707781"/>
            <a:ext cx="2685448" cy="369332"/>
          </a:xfrm>
          <a:prstGeom prst="rect">
            <a:avLst/>
          </a:prstGeom>
          <a:noFill/>
        </p:spPr>
        <p:txBody>
          <a:bodyPr wrap="square" rtlCol="0">
            <a:spAutoFit/>
          </a:bodyPr>
          <a:lstStyle/>
          <a:p>
            <a:pPr algn="ctr"/>
            <a:r>
              <a:rPr lang="en-US" altLang="zh-CN" b="1" dirty="0">
                <a:latin typeface="+mj-ea"/>
                <a:ea typeface="+mj-ea"/>
              </a:rPr>
              <a:t>2023</a:t>
            </a:r>
            <a:r>
              <a:rPr lang="zh-CN" altLang="en-US" b="1" dirty="0">
                <a:latin typeface="+mj-ea"/>
                <a:ea typeface="+mj-ea"/>
              </a:rPr>
              <a:t>年</a:t>
            </a:r>
            <a:r>
              <a:rPr lang="en-US" altLang="zh-CN" b="1" dirty="0">
                <a:latin typeface="+mj-ea"/>
                <a:ea typeface="+mj-ea"/>
              </a:rPr>
              <a:t>4</a:t>
            </a:r>
            <a:r>
              <a:rPr lang="zh-CN" altLang="en-US" b="1" dirty="0">
                <a:latin typeface="+mj-ea"/>
                <a:ea typeface="+mj-ea"/>
              </a:rPr>
              <a:t>月</a:t>
            </a:r>
          </a:p>
        </p:txBody>
      </p:sp>
    </p:spTree>
    <p:extLst>
      <p:ext uri="{BB962C8B-B14F-4D97-AF65-F5344CB8AC3E}">
        <p14:creationId xmlns:p14="http://schemas.microsoft.com/office/powerpoint/2010/main" val="54147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中文分词</a:t>
            </a:r>
          </a:p>
        </p:txBody>
      </p:sp>
      <p:sp>
        <p:nvSpPr>
          <p:cNvPr id="4" name="内容占位符 2">
            <a:extLst>
              <a:ext uri="{FF2B5EF4-FFF2-40B4-BE49-F238E27FC236}">
                <a16:creationId xmlns:a16="http://schemas.microsoft.com/office/drawing/2014/main" id="{9957B3BF-96AE-4E82-AE47-A72982AD12DD}"/>
              </a:ext>
            </a:extLst>
          </p:cNvPr>
          <p:cNvSpPr>
            <a:spLocks noGrp="1"/>
          </p:cNvSpPr>
          <p:nvPr>
            <p:ph idx="1"/>
          </p:nvPr>
        </p:nvSpPr>
        <p:spPr>
          <a:xfrm>
            <a:off x="838200" y="1265722"/>
            <a:ext cx="11069885" cy="5729438"/>
          </a:xfrm>
        </p:spPr>
        <p:txBody>
          <a:bodyPr>
            <a:normAutofit/>
          </a:bodyPr>
          <a:lstStyle/>
          <a:p>
            <a:pPr>
              <a:lnSpc>
                <a:spcPct val="120000"/>
              </a:lnSpc>
            </a:pPr>
            <a:r>
              <a:rPr lang="zh-CN" altLang="en-US" dirty="0"/>
              <a:t>中文在词与词之间没有任何空格之类的显示标志指示词的边界。因此，中文分词是很多自然语言处理系统中的</a:t>
            </a:r>
            <a:r>
              <a:rPr lang="zh-CN" altLang="en-US" dirty="0">
                <a:solidFill>
                  <a:srgbClr val="C00000"/>
                </a:solidFill>
              </a:rPr>
              <a:t>基础模块</a:t>
            </a:r>
            <a:r>
              <a:rPr lang="zh-CN" altLang="en-US" dirty="0"/>
              <a:t>和</a:t>
            </a:r>
            <a:r>
              <a:rPr lang="zh-CN" altLang="en-US" dirty="0">
                <a:solidFill>
                  <a:srgbClr val="C00000"/>
                </a:solidFill>
              </a:rPr>
              <a:t>首要环节。</a:t>
            </a:r>
          </a:p>
          <a:p>
            <a:pPr marL="536575" indent="-354013">
              <a:lnSpc>
                <a:spcPct val="120000"/>
              </a:lnSpc>
              <a:buFont typeface="Wingdings" panose="05000000000000000000" pitchFamily="2" charset="2"/>
              <a:buChar char="n"/>
            </a:pPr>
            <a:r>
              <a:rPr lang="zh-CN" altLang="en-US" sz="2400" b="1" dirty="0"/>
              <a:t>基于字符串匹配的分词方法</a:t>
            </a:r>
            <a:endParaRPr lang="en-US" altLang="zh-CN" sz="2400" b="1" dirty="0"/>
          </a:p>
          <a:p>
            <a:pPr marL="536575" indent="-354013">
              <a:lnSpc>
                <a:spcPct val="120000"/>
              </a:lnSpc>
              <a:buFont typeface="Wingdings" panose="05000000000000000000" pitchFamily="2" charset="2"/>
              <a:buChar char="ü"/>
            </a:pPr>
            <a:r>
              <a:rPr lang="zh-CN" altLang="en-US" sz="2400" dirty="0"/>
              <a:t>按照一定的策略将待匹配的字符串和一个已建立好的“充分大的”词典中的词进行匹配，若找到某个词条，则说明匹配成功，识别了该词。</a:t>
            </a:r>
            <a:endParaRPr lang="en-US" altLang="zh-CN" sz="2400" dirty="0"/>
          </a:p>
          <a:p>
            <a:pPr marL="536575" indent="-354013">
              <a:lnSpc>
                <a:spcPct val="120000"/>
              </a:lnSpc>
              <a:buFont typeface="Wingdings" panose="05000000000000000000" pitchFamily="2" charset="2"/>
              <a:buChar char="n"/>
            </a:pPr>
            <a:r>
              <a:rPr lang="zh-CN" altLang="en-US" sz="2400" b="1" dirty="0"/>
              <a:t>基于机器学习的分词方法</a:t>
            </a:r>
            <a:endParaRPr lang="en-US" altLang="zh-CN" sz="2400" b="1" dirty="0"/>
          </a:p>
          <a:p>
            <a:pPr marL="536575" indent="-354013">
              <a:lnSpc>
                <a:spcPct val="120000"/>
              </a:lnSpc>
              <a:buFont typeface="Wingdings" panose="05000000000000000000" pitchFamily="2" charset="2"/>
              <a:buChar char="ü"/>
            </a:pPr>
            <a:r>
              <a:rPr lang="en-US" altLang="zh-CN" sz="2400" dirty="0"/>
              <a:t>CRF(</a:t>
            </a:r>
            <a:r>
              <a:rPr lang="zh-CN" altLang="en-US" sz="2400" dirty="0"/>
              <a:t>条件随机场</a:t>
            </a:r>
            <a:r>
              <a:rPr lang="en-US" altLang="zh-CN" sz="2400" dirty="0"/>
              <a:t>)</a:t>
            </a:r>
            <a:r>
              <a:rPr lang="zh-CN" altLang="en-US" sz="2400" dirty="0"/>
              <a:t>、</a:t>
            </a:r>
            <a:r>
              <a:rPr lang="en-US" altLang="zh-CN" sz="2400" dirty="0"/>
              <a:t>HMM(</a:t>
            </a:r>
            <a:r>
              <a:rPr lang="zh-CN" altLang="en-US" sz="2400" dirty="0"/>
              <a:t>隐马尔可夫</a:t>
            </a:r>
            <a:r>
              <a:rPr lang="en-US" altLang="zh-CN" sz="2400" dirty="0"/>
              <a:t>)</a:t>
            </a:r>
            <a:r>
              <a:rPr lang="zh-CN" altLang="en-US" sz="2400" dirty="0"/>
              <a:t>、</a:t>
            </a:r>
            <a:r>
              <a:rPr lang="en-US" altLang="zh-CN" sz="2400" dirty="0"/>
              <a:t>SVM</a:t>
            </a:r>
            <a:r>
              <a:rPr lang="zh-CN" altLang="en-US" sz="2400" dirty="0"/>
              <a:t>、深度学习</a:t>
            </a:r>
            <a:r>
              <a:rPr lang="en-US" altLang="zh-CN" sz="2400" dirty="0"/>
              <a:t>(</a:t>
            </a:r>
            <a:r>
              <a:rPr lang="en-US" altLang="zh-CN" sz="2400" dirty="0" err="1"/>
              <a:t>BiLSTM</a:t>
            </a:r>
            <a:r>
              <a:rPr lang="en-US" altLang="zh-CN" sz="2400" dirty="0"/>
              <a:t>-CRF)</a:t>
            </a:r>
            <a:r>
              <a:rPr lang="zh-CN" altLang="en-US" sz="2400" dirty="0"/>
              <a:t>等。</a:t>
            </a:r>
            <a:endParaRPr lang="en-US" altLang="zh-CN" sz="2400" dirty="0"/>
          </a:p>
          <a:p>
            <a:pPr marL="536575" indent="-354013">
              <a:lnSpc>
                <a:spcPct val="120000"/>
              </a:lnSpc>
              <a:buFont typeface="Wingdings" panose="05000000000000000000" pitchFamily="2" charset="2"/>
              <a:buChar char="ü"/>
            </a:pPr>
            <a:r>
              <a:rPr lang="zh-CN" altLang="en-US" sz="2400" dirty="0"/>
              <a:t>例：</a:t>
            </a:r>
            <a:r>
              <a:rPr lang="en-US" altLang="zh-CN" sz="2400" dirty="0"/>
              <a:t>CRF</a:t>
            </a:r>
            <a:r>
              <a:rPr lang="zh-CN" altLang="en-US" sz="2400" dirty="0"/>
              <a:t>：对汉字进行标注训练，不仅考虑了词语出现的频率，还考虑上下文。</a:t>
            </a:r>
            <a:endParaRPr lang="en-US" altLang="zh-CN" sz="2400" dirty="0"/>
          </a:p>
          <a:p>
            <a:pPr marL="536575" indent="-354013">
              <a:lnSpc>
                <a:spcPct val="120000"/>
              </a:lnSpc>
              <a:buFont typeface="Wingdings" panose="05000000000000000000" pitchFamily="2" charset="2"/>
              <a:buChar char="n"/>
            </a:pPr>
            <a:r>
              <a:rPr lang="zh-CN" altLang="en-US" sz="2400" b="1" dirty="0"/>
              <a:t>常用的中文分词工具包：</a:t>
            </a:r>
            <a:endParaRPr lang="en-US" altLang="zh-CN" sz="2400" b="1" dirty="0"/>
          </a:p>
          <a:p>
            <a:pPr marL="536575" indent="-354013">
              <a:lnSpc>
                <a:spcPct val="120000"/>
              </a:lnSpc>
              <a:buFont typeface="Wingdings" panose="05000000000000000000" pitchFamily="2" charset="2"/>
              <a:buChar char="ü"/>
            </a:pPr>
            <a:r>
              <a:rPr lang="en-US" altLang="zh-CN" sz="2400" dirty="0" err="1"/>
              <a:t>jieba</a:t>
            </a:r>
            <a:r>
              <a:rPr lang="zh-CN" altLang="en-US" sz="2400" dirty="0"/>
              <a:t>分词、</a:t>
            </a:r>
            <a:r>
              <a:rPr lang="en-US" altLang="zh-CN" sz="2400" dirty="0" err="1"/>
              <a:t>SnowNLP</a:t>
            </a:r>
            <a:r>
              <a:rPr lang="zh-CN" altLang="en-US" sz="2400" dirty="0"/>
              <a:t>、</a:t>
            </a:r>
            <a:r>
              <a:rPr lang="en-US" altLang="zh-CN" sz="2400" dirty="0"/>
              <a:t>THULAC</a:t>
            </a:r>
            <a:r>
              <a:rPr lang="zh-CN" altLang="en-US" sz="2400" dirty="0"/>
              <a:t>、</a:t>
            </a:r>
            <a:r>
              <a:rPr lang="en-US" altLang="zh-CN" sz="2400" dirty="0"/>
              <a:t>NLPIR </a:t>
            </a:r>
            <a:r>
              <a:rPr lang="zh-CN" altLang="en-US" sz="2400" dirty="0"/>
              <a:t>等。</a:t>
            </a:r>
            <a:endParaRPr lang="en-US" altLang="zh-CN" sz="2400" dirty="0"/>
          </a:p>
        </p:txBody>
      </p:sp>
    </p:spTree>
    <p:extLst>
      <p:ext uri="{BB962C8B-B14F-4D97-AF65-F5344CB8AC3E}">
        <p14:creationId xmlns:p14="http://schemas.microsoft.com/office/powerpoint/2010/main" val="3441333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中文分词</a:t>
            </a:r>
          </a:p>
        </p:txBody>
      </p:sp>
      <p:sp>
        <p:nvSpPr>
          <p:cNvPr id="5" name="内容占位符 4">
            <a:extLst>
              <a:ext uri="{FF2B5EF4-FFF2-40B4-BE49-F238E27FC236}">
                <a16:creationId xmlns:a16="http://schemas.microsoft.com/office/drawing/2014/main" id="{EABBEBC6-28AB-45D7-8927-18417CBF0311}"/>
              </a:ext>
            </a:extLst>
          </p:cNvPr>
          <p:cNvSpPr>
            <a:spLocks noGrp="1"/>
          </p:cNvSpPr>
          <p:nvPr>
            <p:ph idx="1"/>
          </p:nvPr>
        </p:nvSpPr>
        <p:spPr>
          <a:xfrm>
            <a:off x="838200" y="1494323"/>
            <a:ext cx="4878775" cy="4494998"/>
          </a:xfrm>
          <a:ln w="19050">
            <a:solidFill>
              <a:srgbClr val="C00000"/>
            </a:solidFill>
          </a:ln>
        </p:spPr>
        <p:txBody>
          <a:bodyPr>
            <a:normAutofit/>
          </a:bodyPr>
          <a:lstStyle/>
          <a:p>
            <a:pPr marL="0" indent="0">
              <a:buNone/>
            </a:pPr>
            <a:r>
              <a:rPr lang="en-US" altLang="zh-CN" sz="2000" dirty="0"/>
              <a:t>import </a:t>
            </a:r>
            <a:r>
              <a:rPr lang="en-US" altLang="zh-CN" sz="2000" dirty="0" err="1"/>
              <a:t>jieba</a:t>
            </a:r>
            <a:endParaRPr lang="en-US" altLang="zh-CN" sz="2000" dirty="0"/>
          </a:p>
          <a:p>
            <a:pPr marL="0" indent="0">
              <a:buNone/>
            </a:pPr>
            <a:r>
              <a:rPr lang="en-US" altLang="zh-CN" sz="2000" dirty="0"/>
              <a:t>u="</a:t>
            </a:r>
            <a:r>
              <a:rPr lang="zh-CN" altLang="en-US" sz="2000" dirty="0"/>
              <a:t>我来到中国北京大学</a:t>
            </a:r>
            <a:r>
              <a:rPr lang="en-US" altLang="zh-CN" sz="2000" dirty="0"/>
              <a:t>"</a:t>
            </a:r>
          </a:p>
          <a:p>
            <a:pPr marL="0" indent="0">
              <a:buNone/>
            </a:pPr>
            <a:r>
              <a:rPr lang="en-US" altLang="zh-CN" sz="2000" dirty="0">
                <a:solidFill>
                  <a:srgbClr val="00B050"/>
                </a:solidFill>
              </a:rPr>
              <a:t>#</a:t>
            </a:r>
            <a:r>
              <a:rPr lang="zh-CN" altLang="en-US" sz="2000" dirty="0">
                <a:solidFill>
                  <a:srgbClr val="00B050"/>
                </a:solidFill>
              </a:rPr>
              <a:t>全模式</a:t>
            </a:r>
          </a:p>
          <a:p>
            <a:pPr marL="0" indent="0">
              <a:buNone/>
            </a:pPr>
            <a:r>
              <a:rPr lang="en-US" altLang="zh-CN" sz="2000" dirty="0"/>
              <a:t>test1 = </a:t>
            </a:r>
            <a:r>
              <a:rPr lang="en-US" altLang="zh-CN" sz="2000" dirty="0" err="1"/>
              <a:t>jieba.cut</a:t>
            </a:r>
            <a:r>
              <a:rPr lang="en-US" altLang="zh-CN" sz="2000" dirty="0"/>
              <a:t>(u, </a:t>
            </a:r>
            <a:r>
              <a:rPr lang="en-US" altLang="zh-CN" sz="2000" dirty="0" err="1"/>
              <a:t>cut_all</a:t>
            </a:r>
            <a:r>
              <a:rPr lang="en-US" altLang="zh-CN" sz="2000" dirty="0"/>
              <a:t>=True)</a:t>
            </a:r>
          </a:p>
          <a:p>
            <a:pPr marL="0" indent="0">
              <a:buNone/>
            </a:pPr>
            <a:r>
              <a:rPr lang="en-US" altLang="zh-CN" sz="2000" dirty="0"/>
              <a:t>print("</a:t>
            </a:r>
            <a:r>
              <a:rPr lang="zh-CN" altLang="en-US" sz="2000" dirty="0"/>
              <a:t>全模式</a:t>
            </a:r>
            <a:r>
              <a:rPr lang="en-US" altLang="zh-CN" sz="2000" dirty="0"/>
              <a:t>: " + "| ".join(test1))</a:t>
            </a:r>
          </a:p>
          <a:p>
            <a:pPr marL="0" indent="0">
              <a:buNone/>
            </a:pPr>
            <a:r>
              <a:rPr lang="en-US" altLang="zh-CN" sz="2000" dirty="0">
                <a:solidFill>
                  <a:srgbClr val="00B050"/>
                </a:solidFill>
              </a:rPr>
              <a:t>#</a:t>
            </a:r>
            <a:r>
              <a:rPr lang="zh-CN" altLang="en-US" sz="2000" dirty="0">
                <a:solidFill>
                  <a:srgbClr val="00B050"/>
                </a:solidFill>
              </a:rPr>
              <a:t>精确模式</a:t>
            </a:r>
          </a:p>
          <a:p>
            <a:pPr marL="0" indent="0">
              <a:buNone/>
            </a:pPr>
            <a:r>
              <a:rPr lang="en-US" altLang="zh-CN" sz="2000" dirty="0"/>
              <a:t>test2 = </a:t>
            </a:r>
            <a:r>
              <a:rPr lang="en-US" altLang="zh-CN" sz="2000" dirty="0" err="1"/>
              <a:t>jieba.cut</a:t>
            </a:r>
            <a:r>
              <a:rPr lang="en-US" altLang="zh-CN" sz="2000" dirty="0"/>
              <a:t>(u, </a:t>
            </a:r>
            <a:r>
              <a:rPr lang="en-US" altLang="zh-CN" sz="2000" dirty="0" err="1"/>
              <a:t>cut_all</a:t>
            </a:r>
            <a:r>
              <a:rPr lang="en-US" altLang="zh-CN" sz="2000" dirty="0"/>
              <a:t>=False)</a:t>
            </a:r>
          </a:p>
          <a:p>
            <a:pPr marL="0" indent="0">
              <a:buNone/>
            </a:pPr>
            <a:r>
              <a:rPr lang="en-US" altLang="zh-CN" sz="2000" dirty="0"/>
              <a:t>print("</a:t>
            </a:r>
            <a:r>
              <a:rPr lang="zh-CN" altLang="en-US" sz="2000" dirty="0"/>
              <a:t>精确模式</a:t>
            </a:r>
            <a:r>
              <a:rPr lang="en-US" altLang="zh-CN" sz="2000" dirty="0"/>
              <a:t>: " + "| ".join(test2))</a:t>
            </a:r>
          </a:p>
          <a:p>
            <a:pPr marL="0" indent="0">
              <a:buNone/>
            </a:pPr>
            <a:r>
              <a:rPr lang="en-US" altLang="zh-CN" sz="2000" dirty="0">
                <a:solidFill>
                  <a:srgbClr val="00B050"/>
                </a:solidFill>
              </a:rPr>
              <a:t>#</a:t>
            </a:r>
            <a:r>
              <a:rPr lang="zh-CN" altLang="en-US" sz="2000" dirty="0">
                <a:solidFill>
                  <a:srgbClr val="00B050"/>
                </a:solidFill>
              </a:rPr>
              <a:t>搜索引擎模式</a:t>
            </a:r>
          </a:p>
          <a:p>
            <a:pPr marL="0" indent="0">
              <a:buNone/>
            </a:pPr>
            <a:r>
              <a:rPr lang="en-US" altLang="zh-CN" sz="2000" dirty="0"/>
              <a:t>test3= </a:t>
            </a:r>
            <a:r>
              <a:rPr lang="en-US" altLang="zh-CN" sz="2000" dirty="0" err="1"/>
              <a:t>jieba.cut_for_search</a:t>
            </a:r>
            <a:r>
              <a:rPr lang="en-US" altLang="zh-CN" sz="2000" dirty="0"/>
              <a:t>(u)  </a:t>
            </a:r>
          </a:p>
          <a:p>
            <a:pPr marL="0" indent="0">
              <a:buNone/>
            </a:pPr>
            <a:r>
              <a:rPr lang="en-US" altLang="zh-CN" sz="2000" dirty="0"/>
              <a:t>print("</a:t>
            </a:r>
            <a:r>
              <a:rPr lang="zh-CN" altLang="en-US" sz="2000" dirty="0"/>
              <a:t>搜索引擎模式</a:t>
            </a:r>
            <a:r>
              <a:rPr lang="en-US" altLang="zh-CN" sz="2000" dirty="0"/>
              <a:t>:" + "| ".join(test3))</a:t>
            </a:r>
            <a:endParaRPr lang="zh-CN" altLang="en-US" sz="2000" dirty="0"/>
          </a:p>
        </p:txBody>
      </p:sp>
      <p:pic>
        <p:nvPicPr>
          <p:cNvPr id="6" name="图片 5">
            <a:extLst>
              <a:ext uri="{FF2B5EF4-FFF2-40B4-BE49-F238E27FC236}">
                <a16:creationId xmlns:a16="http://schemas.microsoft.com/office/drawing/2014/main" id="{9724469B-8EAD-45D1-B420-8E6DDEF5F867}"/>
              </a:ext>
            </a:extLst>
          </p:cNvPr>
          <p:cNvPicPr>
            <a:picLocks noChangeAspect="1"/>
          </p:cNvPicPr>
          <p:nvPr/>
        </p:nvPicPr>
        <p:blipFill>
          <a:blip r:embed="rId3"/>
          <a:stretch>
            <a:fillRect/>
          </a:stretch>
        </p:blipFill>
        <p:spPr>
          <a:xfrm>
            <a:off x="6096000" y="1672521"/>
            <a:ext cx="5321573" cy="749339"/>
          </a:xfrm>
          <a:prstGeom prst="rect">
            <a:avLst/>
          </a:prstGeom>
        </p:spPr>
      </p:pic>
      <p:sp>
        <p:nvSpPr>
          <p:cNvPr id="7" name="矩形 6">
            <a:extLst>
              <a:ext uri="{FF2B5EF4-FFF2-40B4-BE49-F238E27FC236}">
                <a16:creationId xmlns:a16="http://schemas.microsoft.com/office/drawing/2014/main" id="{5123A7D4-EC70-40AA-A9CD-525234950CDE}"/>
              </a:ext>
            </a:extLst>
          </p:cNvPr>
          <p:cNvSpPr/>
          <p:nvPr/>
        </p:nvSpPr>
        <p:spPr>
          <a:xfrm>
            <a:off x="6095999" y="1237440"/>
            <a:ext cx="3106941" cy="369332"/>
          </a:xfrm>
          <a:prstGeom prst="rect">
            <a:avLst/>
          </a:prstGeom>
        </p:spPr>
        <p:txBody>
          <a:bodyPr wrap="none">
            <a:spAutoFit/>
          </a:bodyPr>
          <a:lstStyle/>
          <a:p>
            <a:r>
              <a:rPr lang="zh-CN" altLang="en-US" b="1" dirty="0">
                <a:solidFill>
                  <a:srgbClr val="C00000"/>
                </a:solidFill>
                <a:latin typeface="+mj-ea"/>
                <a:ea typeface="+mj-ea"/>
              </a:rPr>
              <a:t>例</a:t>
            </a:r>
            <a:r>
              <a:rPr lang="en-US" altLang="zh-CN" b="1" dirty="0">
                <a:solidFill>
                  <a:srgbClr val="C00000"/>
                </a:solidFill>
                <a:latin typeface="+mj-ea"/>
                <a:ea typeface="+mj-ea"/>
              </a:rPr>
              <a:t>1</a:t>
            </a:r>
            <a:r>
              <a:rPr lang="zh-CN" altLang="en-US" b="1" dirty="0">
                <a:solidFill>
                  <a:srgbClr val="C00000"/>
                </a:solidFill>
                <a:latin typeface="+mj-ea"/>
                <a:ea typeface="+mj-ea"/>
              </a:rPr>
              <a:t>：</a:t>
            </a:r>
            <a:r>
              <a:rPr lang="en-US" altLang="zh-CN" b="1" dirty="0">
                <a:latin typeface="+mj-ea"/>
                <a:ea typeface="+mj-ea"/>
              </a:rPr>
              <a:t>"</a:t>
            </a:r>
            <a:r>
              <a:rPr lang="zh-CN" altLang="en-US" b="1" dirty="0">
                <a:latin typeface="+mj-ea"/>
                <a:ea typeface="+mj-ea"/>
              </a:rPr>
              <a:t>我来到中国北京大学</a:t>
            </a:r>
            <a:r>
              <a:rPr lang="en-US" altLang="zh-CN" b="1" dirty="0">
                <a:latin typeface="+mj-ea"/>
                <a:ea typeface="+mj-ea"/>
              </a:rPr>
              <a:t>"</a:t>
            </a:r>
          </a:p>
        </p:txBody>
      </p:sp>
      <p:sp>
        <p:nvSpPr>
          <p:cNvPr id="8" name="矩形 7">
            <a:extLst>
              <a:ext uri="{FF2B5EF4-FFF2-40B4-BE49-F238E27FC236}">
                <a16:creationId xmlns:a16="http://schemas.microsoft.com/office/drawing/2014/main" id="{E53665BC-66B4-4CE5-97D7-46799C282340}"/>
              </a:ext>
            </a:extLst>
          </p:cNvPr>
          <p:cNvSpPr/>
          <p:nvPr/>
        </p:nvSpPr>
        <p:spPr>
          <a:xfrm>
            <a:off x="6095999" y="2483972"/>
            <a:ext cx="2755883" cy="369332"/>
          </a:xfrm>
          <a:prstGeom prst="rect">
            <a:avLst/>
          </a:prstGeom>
        </p:spPr>
        <p:txBody>
          <a:bodyPr wrap="none">
            <a:spAutoFit/>
          </a:bodyPr>
          <a:lstStyle/>
          <a:p>
            <a:r>
              <a:rPr lang="zh-CN" altLang="en-US" b="1" dirty="0">
                <a:solidFill>
                  <a:srgbClr val="C00000"/>
                </a:solidFill>
                <a:latin typeface="+mj-ea"/>
                <a:ea typeface="+mj-ea"/>
              </a:rPr>
              <a:t>例</a:t>
            </a:r>
            <a:r>
              <a:rPr lang="en-US" altLang="zh-CN" b="1" dirty="0">
                <a:solidFill>
                  <a:srgbClr val="C00000"/>
                </a:solidFill>
                <a:latin typeface="+mj-ea"/>
                <a:ea typeface="+mj-ea"/>
              </a:rPr>
              <a:t>2</a:t>
            </a:r>
            <a:r>
              <a:rPr lang="zh-CN" altLang="en-US" b="1" dirty="0">
                <a:solidFill>
                  <a:srgbClr val="C00000"/>
                </a:solidFill>
                <a:latin typeface="+mj-ea"/>
                <a:ea typeface="+mj-ea"/>
              </a:rPr>
              <a:t>：</a:t>
            </a:r>
            <a:r>
              <a:rPr lang="en-US" altLang="zh-CN" b="1" dirty="0">
                <a:latin typeface="+mj-ea"/>
                <a:ea typeface="+mj-ea"/>
              </a:rPr>
              <a:t>“</a:t>
            </a:r>
            <a:r>
              <a:rPr lang="zh-CN" altLang="en-US" b="1" dirty="0">
                <a:latin typeface="+mj-ea"/>
                <a:ea typeface="+mj-ea"/>
              </a:rPr>
              <a:t>北大是所好大学</a:t>
            </a:r>
            <a:r>
              <a:rPr lang="en-US" altLang="zh-CN" b="1" dirty="0">
                <a:latin typeface="+mj-ea"/>
                <a:ea typeface="+mj-ea"/>
              </a:rPr>
              <a:t>"</a:t>
            </a:r>
          </a:p>
        </p:txBody>
      </p:sp>
      <p:pic>
        <p:nvPicPr>
          <p:cNvPr id="9" name="图片 8">
            <a:extLst>
              <a:ext uri="{FF2B5EF4-FFF2-40B4-BE49-F238E27FC236}">
                <a16:creationId xmlns:a16="http://schemas.microsoft.com/office/drawing/2014/main" id="{1D26F82E-5F50-435E-8594-E1610901078A}"/>
              </a:ext>
            </a:extLst>
          </p:cNvPr>
          <p:cNvPicPr>
            <a:picLocks noChangeAspect="1"/>
          </p:cNvPicPr>
          <p:nvPr/>
        </p:nvPicPr>
        <p:blipFill>
          <a:blip r:embed="rId4"/>
          <a:stretch>
            <a:fillRect/>
          </a:stretch>
        </p:blipFill>
        <p:spPr>
          <a:xfrm>
            <a:off x="6095999" y="2872512"/>
            <a:ext cx="3810196" cy="723937"/>
          </a:xfrm>
          <a:prstGeom prst="rect">
            <a:avLst/>
          </a:prstGeom>
        </p:spPr>
      </p:pic>
      <p:sp>
        <p:nvSpPr>
          <p:cNvPr id="10" name="矩形 9">
            <a:extLst>
              <a:ext uri="{FF2B5EF4-FFF2-40B4-BE49-F238E27FC236}">
                <a16:creationId xmlns:a16="http://schemas.microsoft.com/office/drawing/2014/main" id="{C7B6C888-401B-418D-8778-309558134804}"/>
              </a:ext>
            </a:extLst>
          </p:cNvPr>
          <p:cNvSpPr/>
          <p:nvPr/>
        </p:nvSpPr>
        <p:spPr>
          <a:xfrm>
            <a:off x="6095999" y="3729957"/>
            <a:ext cx="3211648" cy="369332"/>
          </a:xfrm>
          <a:prstGeom prst="rect">
            <a:avLst/>
          </a:prstGeom>
        </p:spPr>
        <p:txBody>
          <a:bodyPr wrap="none">
            <a:spAutoFit/>
          </a:bodyPr>
          <a:lstStyle/>
          <a:p>
            <a:r>
              <a:rPr lang="zh-CN" altLang="en-US" b="1" dirty="0">
                <a:solidFill>
                  <a:srgbClr val="C00000"/>
                </a:solidFill>
                <a:latin typeface="+mj-ea"/>
                <a:ea typeface="+mj-ea"/>
              </a:rPr>
              <a:t>例</a:t>
            </a:r>
            <a:r>
              <a:rPr lang="en-US" altLang="zh-CN" b="1" dirty="0">
                <a:solidFill>
                  <a:srgbClr val="C00000"/>
                </a:solidFill>
                <a:latin typeface="+mj-ea"/>
                <a:ea typeface="+mj-ea"/>
              </a:rPr>
              <a:t>3</a:t>
            </a:r>
            <a:r>
              <a:rPr lang="zh-CN" altLang="en-US" b="1" dirty="0">
                <a:solidFill>
                  <a:srgbClr val="C00000"/>
                </a:solidFill>
                <a:latin typeface="+mj-ea"/>
                <a:ea typeface="+mj-ea"/>
              </a:rPr>
              <a:t>：</a:t>
            </a:r>
            <a:r>
              <a:rPr lang="en-US" altLang="zh-CN" b="1" dirty="0">
                <a:latin typeface="+mj-ea"/>
                <a:ea typeface="+mj-ea"/>
              </a:rPr>
              <a:t>“AI</a:t>
            </a:r>
            <a:r>
              <a:rPr lang="zh-CN" altLang="en-US" b="1" dirty="0">
                <a:latin typeface="+mj-ea"/>
                <a:ea typeface="+mj-ea"/>
              </a:rPr>
              <a:t>智能引论是门好课</a:t>
            </a:r>
            <a:r>
              <a:rPr lang="en-US" altLang="zh-CN" b="1" dirty="0">
                <a:latin typeface="+mj-ea"/>
                <a:ea typeface="+mj-ea"/>
              </a:rPr>
              <a:t>"</a:t>
            </a:r>
          </a:p>
        </p:txBody>
      </p:sp>
      <p:pic>
        <p:nvPicPr>
          <p:cNvPr id="11" name="图片 10">
            <a:extLst>
              <a:ext uri="{FF2B5EF4-FFF2-40B4-BE49-F238E27FC236}">
                <a16:creationId xmlns:a16="http://schemas.microsoft.com/office/drawing/2014/main" id="{F3277CF0-927D-4B85-9782-6A3797AE54E5}"/>
              </a:ext>
            </a:extLst>
          </p:cNvPr>
          <p:cNvPicPr>
            <a:picLocks noChangeAspect="1"/>
          </p:cNvPicPr>
          <p:nvPr/>
        </p:nvPicPr>
        <p:blipFill>
          <a:blip r:embed="rId5"/>
          <a:stretch>
            <a:fillRect/>
          </a:stretch>
        </p:blipFill>
        <p:spPr>
          <a:xfrm>
            <a:off x="6095999" y="4097279"/>
            <a:ext cx="4483330" cy="723937"/>
          </a:xfrm>
          <a:prstGeom prst="rect">
            <a:avLst/>
          </a:prstGeom>
        </p:spPr>
      </p:pic>
      <p:sp>
        <p:nvSpPr>
          <p:cNvPr id="12" name="矩形 11">
            <a:extLst>
              <a:ext uri="{FF2B5EF4-FFF2-40B4-BE49-F238E27FC236}">
                <a16:creationId xmlns:a16="http://schemas.microsoft.com/office/drawing/2014/main" id="{4903BA40-7DC8-4411-9798-0313C56C6EFA}"/>
              </a:ext>
            </a:extLst>
          </p:cNvPr>
          <p:cNvSpPr/>
          <p:nvPr/>
        </p:nvSpPr>
        <p:spPr>
          <a:xfrm>
            <a:off x="6095999" y="4874038"/>
            <a:ext cx="3448380" cy="369332"/>
          </a:xfrm>
          <a:prstGeom prst="rect">
            <a:avLst/>
          </a:prstGeom>
        </p:spPr>
        <p:txBody>
          <a:bodyPr wrap="none">
            <a:spAutoFit/>
          </a:bodyPr>
          <a:lstStyle/>
          <a:p>
            <a:r>
              <a:rPr lang="zh-CN" altLang="en-US" b="1" dirty="0">
                <a:solidFill>
                  <a:srgbClr val="C00000"/>
                </a:solidFill>
                <a:latin typeface="+mj-ea"/>
                <a:ea typeface="+mj-ea"/>
              </a:rPr>
              <a:t>例</a:t>
            </a:r>
            <a:r>
              <a:rPr lang="en-US" altLang="zh-CN" b="1" dirty="0">
                <a:solidFill>
                  <a:srgbClr val="C00000"/>
                </a:solidFill>
                <a:latin typeface="+mj-ea"/>
                <a:ea typeface="+mj-ea"/>
              </a:rPr>
              <a:t>4</a:t>
            </a:r>
            <a:r>
              <a:rPr lang="zh-CN" altLang="en-US" b="1" dirty="0">
                <a:solidFill>
                  <a:srgbClr val="C00000"/>
                </a:solidFill>
                <a:latin typeface="+mj-ea"/>
                <a:ea typeface="+mj-ea"/>
              </a:rPr>
              <a:t>：</a:t>
            </a:r>
            <a:r>
              <a:rPr lang="en-US" altLang="zh-CN" b="1" dirty="0">
                <a:latin typeface="+mj-ea"/>
                <a:ea typeface="+mj-ea"/>
              </a:rPr>
              <a:t>“</a:t>
            </a:r>
            <a:r>
              <a:rPr lang="zh-CN" altLang="en-US" b="1" dirty="0">
                <a:latin typeface="+mj-ea"/>
                <a:ea typeface="+mj-ea"/>
              </a:rPr>
              <a:t>人工智能引论是门好课</a:t>
            </a:r>
            <a:r>
              <a:rPr lang="en-US" altLang="zh-CN" b="1" dirty="0">
                <a:latin typeface="+mj-ea"/>
                <a:ea typeface="+mj-ea"/>
              </a:rPr>
              <a:t>"</a:t>
            </a:r>
          </a:p>
        </p:txBody>
      </p:sp>
      <p:pic>
        <p:nvPicPr>
          <p:cNvPr id="13" name="图片 12">
            <a:extLst>
              <a:ext uri="{FF2B5EF4-FFF2-40B4-BE49-F238E27FC236}">
                <a16:creationId xmlns:a16="http://schemas.microsoft.com/office/drawing/2014/main" id="{620CE834-66C4-4B29-8E2A-887FD6B2915C}"/>
              </a:ext>
            </a:extLst>
          </p:cNvPr>
          <p:cNvPicPr>
            <a:picLocks noChangeAspect="1"/>
          </p:cNvPicPr>
          <p:nvPr/>
        </p:nvPicPr>
        <p:blipFill>
          <a:blip r:embed="rId6"/>
          <a:stretch>
            <a:fillRect/>
          </a:stretch>
        </p:blipFill>
        <p:spPr>
          <a:xfrm>
            <a:off x="6095999" y="5256058"/>
            <a:ext cx="5791498" cy="723937"/>
          </a:xfrm>
          <a:prstGeom prst="rect">
            <a:avLst/>
          </a:prstGeom>
        </p:spPr>
      </p:pic>
    </p:spTree>
    <p:extLst>
      <p:ext uri="{BB962C8B-B14F-4D97-AF65-F5344CB8AC3E}">
        <p14:creationId xmlns:p14="http://schemas.microsoft.com/office/powerpoint/2010/main" val="2208939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分词与</a:t>
            </a:r>
            <a:r>
              <a:rPr lang="en-US" altLang="zh-CN" dirty="0"/>
              <a:t>n</a:t>
            </a:r>
            <a:r>
              <a:rPr lang="zh-CN" altLang="en-US" dirty="0"/>
              <a:t>元模型演示</a:t>
            </a:r>
          </a:p>
        </p:txBody>
      </p:sp>
      <p:pic>
        <p:nvPicPr>
          <p:cNvPr id="14" name="图片 13">
            <a:extLst>
              <a:ext uri="{FF2B5EF4-FFF2-40B4-BE49-F238E27FC236}">
                <a16:creationId xmlns:a16="http://schemas.microsoft.com/office/drawing/2014/main" id="{36A651DE-3707-467C-AF8B-0B681CA6B3C9}"/>
              </a:ext>
            </a:extLst>
          </p:cNvPr>
          <p:cNvPicPr>
            <a:picLocks noChangeAspect="1"/>
          </p:cNvPicPr>
          <p:nvPr/>
        </p:nvPicPr>
        <p:blipFill>
          <a:blip r:embed="rId3"/>
          <a:stretch>
            <a:fillRect/>
          </a:stretch>
        </p:blipFill>
        <p:spPr>
          <a:xfrm>
            <a:off x="6877050" y="0"/>
            <a:ext cx="5314950" cy="6872897"/>
          </a:xfrm>
          <a:prstGeom prst="rect">
            <a:avLst/>
          </a:prstGeom>
        </p:spPr>
      </p:pic>
      <p:pic>
        <p:nvPicPr>
          <p:cNvPr id="15" name="图片 14">
            <a:extLst>
              <a:ext uri="{FF2B5EF4-FFF2-40B4-BE49-F238E27FC236}">
                <a16:creationId xmlns:a16="http://schemas.microsoft.com/office/drawing/2014/main" id="{970F3ECE-9E03-4390-A56B-60DE6A9DBCD2}"/>
              </a:ext>
            </a:extLst>
          </p:cNvPr>
          <p:cNvPicPr>
            <a:picLocks noChangeAspect="1"/>
          </p:cNvPicPr>
          <p:nvPr/>
        </p:nvPicPr>
        <p:blipFill rotWithShape="1">
          <a:blip r:embed="rId4"/>
          <a:srcRect t="7752"/>
          <a:stretch/>
        </p:blipFill>
        <p:spPr>
          <a:xfrm>
            <a:off x="838200" y="1649737"/>
            <a:ext cx="1739989" cy="2395921"/>
          </a:xfrm>
          <a:prstGeom prst="rect">
            <a:avLst/>
          </a:prstGeom>
        </p:spPr>
      </p:pic>
      <p:sp>
        <p:nvSpPr>
          <p:cNvPr id="16" name="矩形 15">
            <a:extLst>
              <a:ext uri="{FF2B5EF4-FFF2-40B4-BE49-F238E27FC236}">
                <a16:creationId xmlns:a16="http://schemas.microsoft.com/office/drawing/2014/main" id="{A4A5D174-42A1-4B36-A461-8F4FB6BE9E97}"/>
              </a:ext>
            </a:extLst>
          </p:cNvPr>
          <p:cNvSpPr/>
          <p:nvPr/>
        </p:nvSpPr>
        <p:spPr>
          <a:xfrm>
            <a:off x="129629" y="1019669"/>
            <a:ext cx="3018775" cy="646331"/>
          </a:xfrm>
          <a:prstGeom prst="rect">
            <a:avLst/>
          </a:prstGeom>
        </p:spPr>
        <p:txBody>
          <a:bodyPr wrap="none">
            <a:spAutoFit/>
          </a:bodyPr>
          <a:lstStyle/>
          <a:p>
            <a:pPr algn="ctr"/>
            <a:r>
              <a:rPr lang="en-US" altLang="zh-CN" b="1" dirty="0">
                <a:latin typeface="+mn-lt"/>
              </a:rPr>
              <a:t>1-gram:</a:t>
            </a:r>
          </a:p>
          <a:p>
            <a:pPr algn="ctr"/>
            <a:r>
              <a:rPr lang="en-US" altLang="zh-CN" dirty="0">
                <a:latin typeface="+mn-lt"/>
              </a:rPr>
              <a:t>python ngrams.py 1 </a:t>
            </a:r>
            <a:r>
              <a:rPr lang="en-US" altLang="zh-CN" dirty="0" err="1">
                <a:latin typeface="+mn-lt"/>
              </a:rPr>
              <a:t>holmes</a:t>
            </a:r>
            <a:endParaRPr lang="zh-CN" altLang="en-US" dirty="0">
              <a:latin typeface="+mn-lt"/>
            </a:endParaRPr>
          </a:p>
        </p:txBody>
      </p:sp>
      <p:sp>
        <p:nvSpPr>
          <p:cNvPr id="17" name="矩形 16">
            <a:extLst>
              <a:ext uri="{FF2B5EF4-FFF2-40B4-BE49-F238E27FC236}">
                <a16:creationId xmlns:a16="http://schemas.microsoft.com/office/drawing/2014/main" id="{3F03FC0A-CFC7-46CB-8917-9FDCF84CBD2D}"/>
              </a:ext>
            </a:extLst>
          </p:cNvPr>
          <p:cNvSpPr/>
          <p:nvPr/>
        </p:nvSpPr>
        <p:spPr>
          <a:xfrm>
            <a:off x="3503339" y="1019669"/>
            <a:ext cx="3018776" cy="646331"/>
          </a:xfrm>
          <a:prstGeom prst="rect">
            <a:avLst/>
          </a:prstGeom>
        </p:spPr>
        <p:txBody>
          <a:bodyPr wrap="none">
            <a:spAutoFit/>
          </a:bodyPr>
          <a:lstStyle/>
          <a:p>
            <a:pPr algn="ctr"/>
            <a:r>
              <a:rPr lang="en-US" altLang="zh-CN" b="1" dirty="0">
                <a:latin typeface="+mn-lt"/>
              </a:rPr>
              <a:t>2-gram:</a:t>
            </a:r>
          </a:p>
          <a:p>
            <a:pPr algn="ctr"/>
            <a:r>
              <a:rPr lang="en-US" altLang="zh-CN" dirty="0">
                <a:latin typeface="+mn-lt"/>
              </a:rPr>
              <a:t>python ngrams.py 2 </a:t>
            </a:r>
            <a:r>
              <a:rPr lang="en-US" altLang="zh-CN" dirty="0" err="1">
                <a:latin typeface="+mn-lt"/>
              </a:rPr>
              <a:t>holmes</a:t>
            </a:r>
            <a:endParaRPr lang="zh-CN" altLang="en-US" dirty="0">
              <a:latin typeface="+mn-lt"/>
            </a:endParaRPr>
          </a:p>
        </p:txBody>
      </p:sp>
      <p:pic>
        <p:nvPicPr>
          <p:cNvPr id="18" name="图片 17">
            <a:extLst>
              <a:ext uri="{FF2B5EF4-FFF2-40B4-BE49-F238E27FC236}">
                <a16:creationId xmlns:a16="http://schemas.microsoft.com/office/drawing/2014/main" id="{B6BAF96E-D644-4E9D-BDCB-7EC18DF4F849}"/>
              </a:ext>
            </a:extLst>
          </p:cNvPr>
          <p:cNvPicPr>
            <a:picLocks noChangeAspect="1"/>
          </p:cNvPicPr>
          <p:nvPr/>
        </p:nvPicPr>
        <p:blipFill>
          <a:blip r:embed="rId5"/>
          <a:stretch>
            <a:fillRect/>
          </a:stretch>
        </p:blipFill>
        <p:spPr>
          <a:xfrm>
            <a:off x="4038494" y="1649737"/>
            <a:ext cx="2057506" cy="2387723"/>
          </a:xfrm>
          <a:prstGeom prst="rect">
            <a:avLst/>
          </a:prstGeom>
        </p:spPr>
      </p:pic>
      <p:sp>
        <p:nvSpPr>
          <p:cNvPr id="19" name="矩形 18">
            <a:extLst>
              <a:ext uri="{FF2B5EF4-FFF2-40B4-BE49-F238E27FC236}">
                <a16:creationId xmlns:a16="http://schemas.microsoft.com/office/drawing/2014/main" id="{E9E48E4F-3812-4285-B1C2-68D9E90B957F}"/>
              </a:ext>
            </a:extLst>
          </p:cNvPr>
          <p:cNvSpPr/>
          <p:nvPr/>
        </p:nvSpPr>
        <p:spPr>
          <a:xfrm>
            <a:off x="1193319" y="4054308"/>
            <a:ext cx="1031051" cy="369332"/>
          </a:xfrm>
          <a:prstGeom prst="rect">
            <a:avLst/>
          </a:prstGeom>
        </p:spPr>
        <p:txBody>
          <a:bodyPr wrap="none">
            <a:spAutoFit/>
          </a:bodyPr>
          <a:lstStyle/>
          <a:p>
            <a:pPr algn="ctr"/>
            <a:r>
              <a:rPr lang="en-US" altLang="zh-CN" b="1" dirty="0">
                <a:latin typeface="+mn-lt"/>
              </a:rPr>
              <a:t>3-gram:</a:t>
            </a:r>
          </a:p>
        </p:txBody>
      </p:sp>
      <p:pic>
        <p:nvPicPr>
          <p:cNvPr id="20" name="图片 19">
            <a:extLst>
              <a:ext uri="{FF2B5EF4-FFF2-40B4-BE49-F238E27FC236}">
                <a16:creationId xmlns:a16="http://schemas.microsoft.com/office/drawing/2014/main" id="{A2E43D67-0EF0-487D-B562-1A367B6BBFC2}"/>
              </a:ext>
            </a:extLst>
          </p:cNvPr>
          <p:cNvPicPr>
            <a:picLocks noChangeAspect="1"/>
          </p:cNvPicPr>
          <p:nvPr/>
        </p:nvPicPr>
        <p:blipFill>
          <a:blip r:embed="rId6"/>
          <a:stretch>
            <a:fillRect/>
          </a:stretch>
        </p:blipFill>
        <p:spPr>
          <a:xfrm>
            <a:off x="327115" y="4401697"/>
            <a:ext cx="2724290" cy="2387723"/>
          </a:xfrm>
          <a:prstGeom prst="rect">
            <a:avLst/>
          </a:prstGeom>
        </p:spPr>
      </p:pic>
      <p:pic>
        <p:nvPicPr>
          <p:cNvPr id="21" name="图片 20">
            <a:extLst>
              <a:ext uri="{FF2B5EF4-FFF2-40B4-BE49-F238E27FC236}">
                <a16:creationId xmlns:a16="http://schemas.microsoft.com/office/drawing/2014/main" id="{53DDE51C-9265-47B8-83FD-439CB620FF9D}"/>
              </a:ext>
            </a:extLst>
          </p:cNvPr>
          <p:cNvPicPr>
            <a:picLocks noChangeAspect="1"/>
          </p:cNvPicPr>
          <p:nvPr/>
        </p:nvPicPr>
        <p:blipFill>
          <a:blip r:embed="rId7"/>
          <a:stretch>
            <a:fillRect/>
          </a:stretch>
        </p:blipFill>
        <p:spPr>
          <a:xfrm>
            <a:off x="3178622" y="4413127"/>
            <a:ext cx="3664138" cy="2349621"/>
          </a:xfrm>
          <a:prstGeom prst="rect">
            <a:avLst/>
          </a:prstGeom>
        </p:spPr>
      </p:pic>
      <p:sp>
        <p:nvSpPr>
          <p:cNvPr id="22" name="矩形 21">
            <a:extLst>
              <a:ext uri="{FF2B5EF4-FFF2-40B4-BE49-F238E27FC236}">
                <a16:creationId xmlns:a16="http://schemas.microsoft.com/office/drawing/2014/main" id="{0C3507AC-E8CD-40EC-80FD-A2D4E1C08F0C}"/>
              </a:ext>
            </a:extLst>
          </p:cNvPr>
          <p:cNvSpPr/>
          <p:nvPr/>
        </p:nvSpPr>
        <p:spPr>
          <a:xfrm>
            <a:off x="4544002" y="4032365"/>
            <a:ext cx="1031052" cy="369332"/>
          </a:xfrm>
          <a:prstGeom prst="rect">
            <a:avLst/>
          </a:prstGeom>
        </p:spPr>
        <p:txBody>
          <a:bodyPr wrap="none">
            <a:spAutoFit/>
          </a:bodyPr>
          <a:lstStyle/>
          <a:p>
            <a:pPr algn="ctr"/>
            <a:r>
              <a:rPr lang="en-US" altLang="zh-CN" b="1" dirty="0">
                <a:latin typeface="+mn-lt"/>
              </a:rPr>
              <a:t>4-gram:</a:t>
            </a:r>
          </a:p>
        </p:txBody>
      </p:sp>
    </p:spTree>
    <p:extLst>
      <p:ext uri="{BB962C8B-B14F-4D97-AF65-F5344CB8AC3E}">
        <p14:creationId xmlns:p14="http://schemas.microsoft.com/office/powerpoint/2010/main" val="3038627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马尔科夫模型（</a:t>
            </a:r>
            <a:r>
              <a:rPr lang="en-US" altLang="zh-CN" dirty="0"/>
              <a:t>Markov Model</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794455" y="1357162"/>
            <a:ext cx="10688483" cy="1271737"/>
          </a:xfrm>
        </p:spPr>
        <p:txBody>
          <a:bodyPr/>
          <a:lstStyle/>
          <a:p>
            <a:pPr>
              <a:lnSpc>
                <a:spcPct val="120000"/>
              </a:lnSpc>
            </a:pPr>
            <a:r>
              <a:rPr lang="en-US" altLang="zh-CN" b="1" dirty="0">
                <a:solidFill>
                  <a:srgbClr val="C00000"/>
                </a:solidFill>
              </a:rPr>
              <a:t>Markov</a:t>
            </a:r>
            <a:r>
              <a:rPr lang="zh-CN" altLang="en-US" b="1" dirty="0">
                <a:solidFill>
                  <a:srgbClr val="C00000"/>
                </a:solidFill>
              </a:rPr>
              <a:t>链</a:t>
            </a:r>
            <a:r>
              <a:rPr lang="zh-CN" altLang="en-US" dirty="0"/>
              <a:t>具有</a:t>
            </a:r>
            <a:r>
              <a:rPr lang="zh-CN" altLang="en-US" b="1" dirty="0"/>
              <a:t>无后效性</a:t>
            </a:r>
            <a:r>
              <a:rPr lang="zh-CN" altLang="en-US" dirty="0"/>
              <a:t>：达到一个状态后</a:t>
            </a:r>
            <a:r>
              <a:rPr lang="en-US" altLang="zh-CN" dirty="0"/>
              <a:t>, </a:t>
            </a:r>
            <a:r>
              <a:rPr lang="zh-CN" altLang="en-US" dirty="0"/>
              <a:t>决策只与当前状态有关</a:t>
            </a:r>
            <a:r>
              <a:rPr lang="en-US" altLang="zh-CN" dirty="0"/>
              <a:t>, </a:t>
            </a:r>
            <a:r>
              <a:rPr lang="zh-CN" altLang="en-US" dirty="0"/>
              <a:t>而与以前的历史状态无关。猜猜下面哪个是</a:t>
            </a:r>
            <a:r>
              <a:rPr lang="en-US" altLang="zh-CN" dirty="0"/>
              <a:t>Markov</a:t>
            </a:r>
            <a:r>
              <a:rPr lang="zh-CN" altLang="en-US" dirty="0"/>
              <a:t>链？</a:t>
            </a:r>
          </a:p>
        </p:txBody>
      </p:sp>
      <p:pic>
        <p:nvPicPr>
          <p:cNvPr id="6" name="屏幕录制 5">
            <a:hlinkClick r:id="" action="ppaction://media"/>
            <a:extLst>
              <a:ext uri="{FF2B5EF4-FFF2-40B4-BE49-F238E27FC236}">
                <a16:creationId xmlns:a16="http://schemas.microsoft.com/office/drawing/2014/main" id="{B6B9CE67-D87E-4F52-9004-F0E4C13330A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6720" y="3213019"/>
            <a:ext cx="5359400" cy="2463800"/>
          </a:xfrm>
          <a:prstGeom prst="rect">
            <a:avLst/>
          </a:prstGeom>
        </p:spPr>
      </p:pic>
      <p:pic>
        <p:nvPicPr>
          <p:cNvPr id="7" name="屏幕录制 6">
            <a:hlinkClick r:id="" action="ppaction://media"/>
            <a:extLst>
              <a:ext uri="{FF2B5EF4-FFF2-40B4-BE49-F238E27FC236}">
                <a16:creationId xmlns:a16="http://schemas.microsoft.com/office/drawing/2014/main" id="{25CA1F3E-9F36-469B-8FC5-9CF1C9EAB83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25260" y="3213019"/>
            <a:ext cx="5359400" cy="2463800"/>
          </a:xfrm>
          <a:prstGeom prst="rect">
            <a:avLst/>
          </a:prstGeom>
        </p:spPr>
      </p:pic>
      <p:sp>
        <p:nvSpPr>
          <p:cNvPr id="8" name="矩形 7">
            <a:extLst>
              <a:ext uri="{FF2B5EF4-FFF2-40B4-BE49-F238E27FC236}">
                <a16:creationId xmlns:a16="http://schemas.microsoft.com/office/drawing/2014/main" id="{D98E80AC-9CD0-4BE2-8C8B-A708DE9663B3}"/>
              </a:ext>
            </a:extLst>
          </p:cNvPr>
          <p:cNvSpPr/>
          <p:nvPr/>
        </p:nvSpPr>
        <p:spPr>
          <a:xfrm>
            <a:off x="297180" y="2926080"/>
            <a:ext cx="8515350" cy="617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85A98A87-1821-4E3E-A489-09796FBA4613}"/>
              </a:ext>
            </a:extLst>
          </p:cNvPr>
          <p:cNvCxnSpPr>
            <a:cxnSpLocks/>
          </p:cNvCxnSpPr>
          <p:nvPr/>
        </p:nvCxnSpPr>
        <p:spPr>
          <a:xfrm>
            <a:off x="6096000" y="2526030"/>
            <a:ext cx="3810" cy="408051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1A1FBA8-7F66-49AB-B32D-866EDEF61945}"/>
              </a:ext>
            </a:extLst>
          </p:cNvPr>
          <p:cNvSpPr/>
          <p:nvPr/>
        </p:nvSpPr>
        <p:spPr>
          <a:xfrm>
            <a:off x="4195408" y="6455567"/>
            <a:ext cx="4144083" cy="369332"/>
          </a:xfrm>
          <a:prstGeom prst="rect">
            <a:avLst/>
          </a:prstGeom>
        </p:spPr>
        <p:txBody>
          <a:bodyPr wrap="none">
            <a:spAutoFit/>
          </a:bodyPr>
          <a:lstStyle/>
          <a:p>
            <a:r>
              <a:rPr lang="en-US" altLang="zh-CN" dirty="0">
                <a:solidFill>
                  <a:schemeClr val="bg1">
                    <a:lumMod val="85000"/>
                  </a:schemeClr>
                </a:solidFill>
              </a:rPr>
              <a:t>https://brilliant.org/wiki/markov-chains/</a:t>
            </a:r>
            <a:endParaRPr lang="zh-CN" altLang="en-US" dirty="0">
              <a:solidFill>
                <a:schemeClr val="bg1">
                  <a:lumMod val="85000"/>
                </a:schemeClr>
              </a:solidFill>
            </a:endParaRPr>
          </a:p>
        </p:txBody>
      </p:sp>
    </p:spTree>
    <p:extLst>
      <p:ext uri="{BB962C8B-B14F-4D97-AF65-F5344CB8AC3E}">
        <p14:creationId xmlns:p14="http://schemas.microsoft.com/office/powerpoint/2010/main" val="226052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9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03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a:t>马尔科夫模型（</a:t>
            </a:r>
            <a:r>
              <a:rPr lang="en-US" altLang="zh-CN"/>
              <a:t>Markov Model</a:t>
            </a:r>
            <a:r>
              <a:rPr lang="zh-CN" altLang="en-US"/>
              <a:t>）</a:t>
            </a:r>
          </a:p>
        </p:txBody>
      </p:sp>
      <p:sp>
        <p:nvSpPr>
          <p:cNvPr id="6" name="矩形 5">
            <a:extLst>
              <a:ext uri="{FF2B5EF4-FFF2-40B4-BE49-F238E27FC236}">
                <a16:creationId xmlns:a16="http://schemas.microsoft.com/office/drawing/2014/main" id="{6FEA06EE-E1C3-4B51-BB63-1D1F9CF79A4D}"/>
              </a:ext>
            </a:extLst>
          </p:cNvPr>
          <p:cNvSpPr/>
          <p:nvPr/>
        </p:nvSpPr>
        <p:spPr>
          <a:xfrm>
            <a:off x="4366303" y="6433939"/>
            <a:ext cx="3733714" cy="369332"/>
          </a:xfrm>
          <a:prstGeom prst="rect">
            <a:avLst/>
          </a:prstGeom>
        </p:spPr>
        <p:txBody>
          <a:bodyPr wrap="none">
            <a:spAutoFit/>
          </a:bodyPr>
          <a:lstStyle/>
          <a:p>
            <a:r>
              <a:rPr lang="en-US" altLang="zh-CN">
                <a:solidFill>
                  <a:schemeClr val="bg1">
                    <a:lumMod val="85000"/>
                  </a:schemeClr>
                </a:solidFill>
              </a:rPr>
              <a:t>https://setosa.io/ev/markov-chains/</a:t>
            </a:r>
            <a:endParaRPr lang="zh-CN" altLang="en-US">
              <a:solidFill>
                <a:schemeClr val="bg1">
                  <a:lumMod val="85000"/>
                </a:schemeClr>
              </a:solidFill>
            </a:endParaRPr>
          </a:p>
        </p:txBody>
      </p:sp>
      <p:pic>
        <p:nvPicPr>
          <p:cNvPr id="10" name="屏幕录制 9">
            <a:hlinkClick r:id="" action="ppaction://media"/>
            <a:extLst>
              <a:ext uri="{FF2B5EF4-FFF2-40B4-BE49-F238E27FC236}">
                <a16:creationId xmlns:a16="http://schemas.microsoft.com/office/drawing/2014/main" id="{970D8587-839F-4F93-A7D6-B3793A7C35D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7471" y="1421816"/>
            <a:ext cx="4900930" cy="1986864"/>
          </a:xfrm>
          <a:prstGeom prst="rect">
            <a:avLst/>
          </a:prstGeom>
        </p:spPr>
      </p:pic>
      <p:pic>
        <p:nvPicPr>
          <p:cNvPr id="11" name="屏幕录制 10">
            <a:hlinkClick r:id="" action="ppaction://media"/>
            <a:extLst>
              <a:ext uri="{FF2B5EF4-FFF2-40B4-BE49-F238E27FC236}">
                <a16:creationId xmlns:a16="http://schemas.microsoft.com/office/drawing/2014/main" id="{66D57203-0AD0-4DE8-8215-56876C189FB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428629" y="1342098"/>
            <a:ext cx="5295900" cy="2146300"/>
          </a:xfrm>
          <a:prstGeom prst="rect">
            <a:avLst/>
          </a:prstGeom>
        </p:spPr>
      </p:pic>
      <p:sp>
        <p:nvSpPr>
          <p:cNvPr id="12" name="矩形 11">
            <a:extLst>
              <a:ext uri="{FF2B5EF4-FFF2-40B4-BE49-F238E27FC236}">
                <a16:creationId xmlns:a16="http://schemas.microsoft.com/office/drawing/2014/main" id="{A96DDFAF-312A-4C0B-80F8-27A940DF7719}"/>
              </a:ext>
            </a:extLst>
          </p:cNvPr>
          <p:cNvSpPr/>
          <p:nvPr/>
        </p:nvSpPr>
        <p:spPr>
          <a:xfrm>
            <a:off x="1326175" y="4529388"/>
            <a:ext cx="9813969" cy="523220"/>
          </a:xfrm>
          <a:prstGeom prst="rect">
            <a:avLst/>
          </a:prstGeom>
        </p:spPr>
        <p:txBody>
          <a:bodyPr wrap="none">
            <a:spAutoFit/>
          </a:bodyPr>
          <a:lstStyle/>
          <a:p>
            <a:r>
              <a:rPr lang="en-US" altLang="zh-CN" sz="2800">
                <a:latin typeface="+mj-ea"/>
                <a:ea typeface="+mj-ea"/>
              </a:rPr>
              <a:t>Were it not news to hear That things ill which are not he</a:t>
            </a:r>
            <a:endParaRPr lang="zh-CN" altLang="en-US" sz="2800">
              <a:latin typeface="+mj-ea"/>
              <a:ea typeface="+mj-ea"/>
            </a:endParaRPr>
          </a:p>
        </p:txBody>
      </p:sp>
      <p:sp>
        <p:nvSpPr>
          <p:cNvPr id="13" name="椭圆 12">
            <a:extLst>
              <a:ext uri="{FF2B5EF4-FFF2-40B4-BE49-F238E27FC236}">
                <a16:creationId xmlns:a16="http://schemas.microsoft.com/office/drawing/2014/main" id="{23AB4F22-FF56-437A-B3F3-75E503091FAC}"/>
              </a:ext>
            </a:extLst>
          </p:cNvPr>
          <p:cNvSpPr/>
          <p:nvPr/>
        </p:nvSpPr>
        <p:spPr>
          <a:xfrm>
            <a:off x="1645920"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1412C94-7DB9-4B8C-9C4B-4FF01386339F}"/>
              </a:ext>
            </a:extLst>
          </p:cNvPr>
          <p:cNvSpPr/>
          <p:nvPr/>
        </p:nvSpPr>
        <p:spPr>
          <a:xfrm>
            <a:off x="2391058"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F78AA5E-E0E2-4D4A-8821-D9D2314B9223}"/>
              </a:ext>
            </a:extLst>
          </p:cNvPr>
          <p:cNvSpPr/>
          <p:nvPr/>
        </p:nvSpPr>
        <p:spPr>
          <a:xfrm>
            <a:off x="3068460"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6D8E2DA-8378-492C-B7EC-7290D7F7AC6E}"/>
              </a:ext>
            </a:extLst>
          </p:cNvPr>
          <p:cNvSpPr/>
          <p:nvPr/>
        </p:nvSpPr>
        <p:spPr>
          <a:xfrm>
            <a:off x="3881334"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122B3D93-59B1-4564-A630-DDF45E8806AA}"/>
              </a:ext>
            </a:extLst>
          </p:cNvPr>
          <p:cNvSpPr/>
          <p:nvPr/>
        </p:nvSpPr>
        <p:spPr>
          <a:xfrm>
            <a:off x="4626472"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A8CC08B-3123-49B9-B324-4C91B62D7F0E}"/>
              </a:ext>
            </a:extLst>
          </p:cNvPr>
          <p:cNvSpPr/>
          <p:nvPr/>
        </p:nvSpPr>
        <p:spPr>
          <a:xfrm>
            <a:off x="5371610"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26AABDB-3C99-46CD-A077-438CD1C5A841}"/>
              </a:ext>
            </a:extLst>
          </p:cNvPr>
          <p:cNvSpPr/>
          <p:nvPr/>
        </p:nvSpPr>
        <p:spPr>
          <a:xfrm>
            <a:off x="6116748"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EC722FEB-3040-4871-8141-A4D685341C4D}"/>
              </a:ext>
            </a:extLst>
          </p:cNvPr>
          <p:cNvSpPr/>
          <p:nvPr/>
        </p:nvSpPr>
        <p:spPr>
          <a:xfrm>
            <a:off x="6861886"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05C3CC2-A02C-4AE5-8059-CB2D500A0780}"/>
              </a:ext>
            </a:extLst>
          </p:cNvPr>
          <p:cNvSpPr/>
          <p:nvPr/>
        </p:nvSpPr>
        <p:spPr>
          <a:xfrm>
            <a:off x="7607024"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F19CCE6-4EFB-430A-90A6-E35AECC6A7F0}"/>
              </a:ext>
            </a:extLst>
          </p:cNvPr>
          <p:cNvSpPr/>
          <p:nvPr/>
        </p:nvSpPr>
        <p:spPr>
          <a:xfrm>
            <a:off x="8352162"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75ED505-581F-4EFE-A9D3-A8D93666015E}"/>
              </a:ext>
            </a:extLst>
          </p:cNvPr>
          <p:cNvSpPr/>
          <p:nvPr/>
        </p:nvSpPr>
        <p:spPr>
          <a:xfrm>
            <a:off x="9097300"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AA3C0F3-97FA-494D-BCBC-CF509C4145F5}"/>
              </a:ext>
            </a:extLst>
          </p:cNvPr>
          <p:cNvSpPr/>
          <p:nvPr/>
        </p:nvSpPr>
        <p:spPr>
          <a:xfrm>
            <a:off x="9842438"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806573E5-86BF-4E96-BD06-3E3D139405AF}"/>
              </a:ext>
            </a:extLst>
          </p:cNvPr>
          <p:cNvSpPr/>
          <p:nvPr/>
        </p:nvSpPr>
        <p:spPr>
          <a:xfrm>
            <a:off x="10587578" y="5281587"/>
            <a:ext cx="377190" cy="377190"/>
          </a:xfrm>
          <a:prstGeom prst="ellipse">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611DF0C7-CE17-4EFE-8686-48F6D1641D4B}"/>
              </a:ext>
            </a:extLst>
          </p:cNvPr>
          <p:cNvCxnSpPr>
            <a:stCxn id="13" idx="6"/>
            <a:endCxn id="14" idx="2"/>
          </p:cNvCxnSpPr>
          <p:nvPr/>
        </p:nvCxnSpPr>
        <p:spPr>
          <a:xfrm>
            <a:off x="2023110" y="5470182"/>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0224C54-A1A3-4A57-9EF8-5852296ECC1F}"/>
              </a:ext>
            </a:extLst>
          </p:cNvPr>
          <p:cNvCxnSpPr>
            <a:cxnSpLocks/>
            <a:endCxn id="15" idx="2"/>
          </p:cNvCxnSpPr>
          <p:nvPr/>
        </p:nvCxnSpPr>
        <p:spPr>
          <a:xfrm>
            <a:off x="2746486" y="5470182"/>
            <a:ext cx="3219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A01E5F6-8EB3-4B8F-8E0B-D1343AAAE9A2}"/>
              </a:ext>
            </a:extLst>
          </p:cNvPr>
          <p:cNvCxnSpPr>
            <a:cxnSpLocks/>
            <a:stCxn id="15" idx="6"/>
          </p:cNvCxnSpPr>
          <p:nvPr/>
        </p:nvCxnSpPr>
        <p:spPr>
          <a:xfrm>
            <a:off x="3445650" y="5470182"/>
            <a:ext cx="435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FFAF5D3-317E-49FC-9446-93CEEEEE3F3B}"/>
              </a:ext>
            </a:extLst>
          </p:cNvPr>
          <p:cNvCxnSpPr/>
          <p:nvPr/>
        </p:nvCxnSpPr>
        <p:spPr>
          <a:xfrm>
            <a:off x="4258524" y="5470182"/>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862EA45-3021-422C-B429-42AD09744DE6}"/>
              </a:ext>
            </a:extLst>
          </p:cNvPr>
          <p:cNvCxnSpPr/>
          <p:nvPr/>
        </p:nvCxnSpPr>
        <p:spPr>
          <a:xfrm>
            <a:off x="5000453" y="5476824"/>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62FA53F-B2C0-4EC7-A9BA-4E92205748ED}"/>
              </a:ext>
            </a:extLst>
          </p:cNvPr>
          <p:cNvCxnSpPr/>
          <p:nvPr/>
        </p:nvCxnSpPr>
        <p:spPr>
          <a:xfrm>
            <a:off x="5723829" y="5476824"/>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8D9B3BC-F505-4530-9CD9-6BAAFFD46F14}"/>
              </a:ext>
            </a:extLst>
          </p:cNvPr>
          <p:cNvCxnSpPr/>
          <p:nvPr/>
        </p:nvCxnSpPr>
        <p:spPr>
          <a:xfrm>
            <a:off x="6490729" y="5476824"/>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63C6811F-504F-4C7A-82F1-25605B5E3145}"/>
              </a:ext>
            </a:extLst>
          </p:cNvPr>
          <p:cNvCxnSpPr/>
          <p:nvPr/>
        </p:nvCxnSpPr>
        <p:spPr>
          <a:xfrm>
            <a:off x="7235867" y="5476824"/>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ABAD58A-EFB3-4A18-9ED9-43820655D2D7}"/>
              </a:ext>
            </a:extLst>
          </p:cNvPr>
          <p:cNvCxnSpPr/>
          <p:nvPr/>
        </p:nvCxnSpPr>
        <p:spPr>
          <a:xfrm>
            <a:off x="7984214" y="5470182"/>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6CE926E-4F19-425B-B961-66F1027AE57F}"/>
              </a:ext>
            </a:extLst>
          </p:cNvPr>
          <p:cNvCxnSpPr/>
          <p:nvPr/>
        </p:nvCxnSpPr>
        <p:spPr>
          <a:xfrm>
            <a:off x="8707590" y="5470182"/>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040D4A3-A8D0-4F7D-AFBA-A062D87E90CE}"/>
              </a:ext>
            </a:extLst>
          </p:cNvPr>
          <p:cNvCxnSpPr/>
          <p:nvPr/>
        </p:nvCxnSpPr>
        <p:spPr>
          <a:xfrm>
            <a:off x="9474490" y="5470182"/>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933F6D0-736B-4B3D-83BE-0A0BF4B18AD5}"/>
              </a:ext>
            </a:extLst>
          </p:cNvPr>
          <p:cNvCxnSpPr/>
          <p:nvPr/>
        </p:nvCxnSpPr>
        <p:spPr>
          <a:xfrm>
            <a:off x="10219628" y="5470182"/>
            <a:ext cx="367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D9F8E8FD-72FF-45EC-B2C7-4CCD5900E48E}"/>
              </a:ext>
            </a:extLst>
          </p:cNvPr>
          <p:cNvSpPr/>
          <p:nvPr/>
        </p:nvSpPr>
        <p:spPr>
          <a:xfrm>
            <a:off x="1247665" y="4529388"/>
            <a:ext cx="2162240" cy="139135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BA09456-7117-4887-8022-7ED210B34F8E}"/>
              </a:ext>
            </a:extLst>
          </p:cNvPr>
          <p:cNvSpPr/>
          <p:nvPr/>
        </p:nvSpPr>
        <p:spPr>
          <a:xfrm>
            <a:off x="3443773" y="4529388"/>
            <a:ext cx="7537491" cy="570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17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15"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998"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0" nodeType="clickEffect">
                                  <p:stCondLst>
                                    <p:cond delay="0"/>
                                  </p:stCondLst>
                                  <p:childTnLst>
                                    <p:animMotion origin="layout" path="M 4.375E-6 4.44444E-6 L 0.06888 4.44444E-6 " pathEditMode="relative" rAng="0" ptsTypes="AA">
                                      <p:cBhvr>
                                        <p:cTn id="14" dur="2000" fill="hold"/>
                                        <p:tgtEl>
                                          <p:spTgt spid="39"/>
                                        </p:tgtEl>
                                        <p:attrNameLst>
                                          <p:attrName>ppt_x</p:attrName>
                                          <p:attrName>ppt_y</p:attrName>
                                        </p:attrNameLst>
                                      </p:cBhvr>
                                      <p:rCtr x="3438" y="0"/>
                                    </p:animMotion>
                                  </p:childTnLst>
                                </p:cTn>
                              </p:par>
                              <p:par>
                                <p:cTn id="15" presetID="63" presetClass="path" presetSubtype="0" accel="50000" decel="50000" fill="hold" grpId="0" nodeType="withEffect">
                                  <p:stCondLst>
                                    <p:cond delay="0"/>
                                  </p:stCondLst>
                                  <p:childTnLst>
                                    <p:animMotion origin="layout" path="M 3.54167E-6 -1.85185E-6 L 0.06718 0.00139 " pathEditMode="relative" rAng="0" ptsTypes="AA">
                                      <p:cBhvr>
                                        <p:cTn id="16" dur="2000" fill="hold"/>
                                        <p:tgtEl>
                                          <p:spTgt spid="3"/>
                                        </p:tgtEl>
                                        <p:attrNameLst>
                                          <p:attrName>ppt_x</p:attrName>
                                          <p:attrName>ppt_y</p:attrName>
                                        </p:attrNameLst>
                                      </p:cBhvr>
                                      <p:rCtr x="3359" y="69"/>
                                    </p:animMotion>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grpId="1" nodeType="clickEffect">
                                  <p:stCondLst>
                                    <p:cond delay="0"/>
                                  </p:stCondLst>
                                  <p:childTnLst>
                                    <p:animMotion origin="layout" path="M 4.375E-6 4.44444E-6 L 0.79856 0.00138 " pathEditMode="relative" rAng="0" ptsTypes="AA">
                                      <p:cBhvr>
                                        <p:cTn id="20" dur="2000" fill="hold"/>
                                        <p:tgtEl>
                                          <p:spTgt spid="39"/>
                                        </p:tgtEl>
                                        <p:attrNameLst>
                                          <p:attrName>ppt_x</p:attrName>
                                          <p:attrName>ppt_y</p:attrName>
                                        </p:attrNameLst>
                                      </p:cBhvr>
                                      <p:rCtr x="39922" y="69"/>
                                    </p:animMotion>
                                  </p:childTnLst>
                                </p:cTn>
                              </p:par>
                              <p:par>
                                <p:cTn id="21" presetID="63" presetClass="path" presetSubtype="0" accel="50000" decel="50000" fill="hold" grpId="1" nodeType="withEffect">
                                  <p:stCondLst>
                                    <p:cond delay="0"/>
                                  </p:stCondLst>
                                  <p:childTnLst>
                                    <p:animMotion origin="layout" path="M 3.54167E-6 -1.85185E-6 L 0.72083 0.00139 " pathEditMode="relative" rAng="0" ptsTypes="AA">
                                      <p:cBhvr>
                                        <p:cTn id="22" dur="2000" fill="hold"/>
                                        <p:tgtEl>
                                          <p:spTgt spid="3"/>
                                        </p:tgtEl>
                                        <p:attrNameLst>
                                          <p:attrName>ppt_x</p:attrName>
                                          <p:attrName>ppt_y</p:attrName>
                                        </p:attrNameLst>
                                      </p:cBhvr>
                                      <p:rCtr x="36042" y="69"/>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0"/>
                </p:tgtEl>
              </p:cMediaNode>
            </p:video>
            <p:seq concurrent="1" nextAc="seek">
              <p:cTn id="24" restart="whenNotActive" fill="hold" evtFilter="cancelBubble" nodeType="interactiveSeq">
                <p:stCondLst>
                  <p:cond evt="onClick" delay="0">
                    <p:tgtEl>
                      <p:spTgt spid="10"/>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0"/>
                                        </p:tgtEl>
                                      </p:cBhvr>
                                    </p:cmd>
                                  </p:childTnLst>
                                </p:cTn>
                              </p:par>
                            </p:childTnLst>
                          </p:cTn>
                        </p:par>
                      </p:childTnLst>
                    </p:cTn>
                  </p:par>
                </p:childTnLst>
              </p:cTn>
              <p:nextCondLst>
                <p:cond evt="onClick" delay="0">
                  <p:tgtEl>
                    <p:spTgt spid="10"/>
                  </p:tgtEl>
                </p:cond>
              </p:nextCondLst>
            </p:seq>
            <p:video>
              <p:cMediaNode vol="80000">
                <p:cTn id="29" fill="hold" display="0">
                  <p:stCondLst>
                    <p:cond delay="indefinite"/>
                  </p:stCondLst>
                </p:cTn>
                <p:tgtEl>
                  <p:spTgt spid="11"/>
                </p:tgtEl>
              </p:cMediaNode>
            </p:video>
            <p:seq concurrent="1" nextAc="seek">
              <p:cTn id="30" restart="whenNotActive" fill="hold" evtFilter="cancelBubble" nodeType="interactiveSeq">
                <p:stCondLst>
                  <p:cond evt="onClick" delay="0">
                    <p:tgtEl>
                      <p:spTgt spid="11"/>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11"/>
                                        </p:tgtEl>
                                      </p:cBhvr>
                                    </p:cmd>
                                  </p:childTnLst>
                                </p:cTn>
                              </p:par>
                            </p:childTnLst>
                          </p:cTn>
                        </p:par>
                      </p:childTnLst>
                    </p:cTn>
                  </p:par>
                </p:childTnLst>
              </p:cTn>
              <p:nextCondLst>
                <p:cond evt="onClick" delay="0">
                  <p:tgtEl>
                    <p:spTgt spid="11"/>
                  </p:tgtEl>
                </p:cond>
              </p:nextCondLst>
            </p:seq>
          </p:childTnLst>
        </p:cTn>
      </p:par>
    </p:tnLst>
    <p:bldLst>
      <p:bldP spid="39" grpId="0" animBg="1"/>
      <p:bldP spid="39" grpId="1" animBg="1"/>
      <p:bldP spid="3" grpId="0" animBg="1"/>
      <p:bldP spid="3"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马尔科夫模型（</a:t>
            </a:r>
            <a:r>
              <a:rPr lang="en-US" altLang="zh-CN" dirty="0"/>
              <a:t>Markov Model</a:t>
            </a:r>
            <a:r>
              <a:rPr lang="zh-CN" altLang="en-US" dirty="0"/>
              <a:t>）</a:t>
            </a:r>
          </a:p>
        </p:txBody>
      </p:sp>
      <p:pic>
        <p:nvPicPr>
          <p:cNvPr id="3" name="图片 2">
            <a:extLst>
              <a:ext uri="{FF2B5EF4-FFF2-40B4-BE49-F238E27FC236}">
                <a16:creationId xmlns:a16="http://schemas.microsoft.com/office/drawing/2014/main" id="{8A2F8E74-E683-4080-90E2-060F842E5C2B}"/>
              </a:ext>
            </a:extLst>
          </p:cNvPr>
          <p:cNvPicPr>
            <a:picLocks noChangeAspect="1"/>
          </p:cNvPicPr>
          <p:nvPr/>
        </p:nvPicPr>
        <p:blipFill>
          <a:blip r:embed="rId3"/>
          <a:stretch>
            <a:fillRect/>
          </a:stretch>
        </p:blipFill>
        <p:spPr>
          <a:xfrm>
            <a:off x="684195" y="1941528"/>
            <a:ext cx="5621140" cy="4302883"/>
          </a:xfrm>
          <a:prstGeom prst="rect">
            <a:avLst/>
          </a:prstGeom>
        </p:spPr>
      </p:pic>
      <p:sp>
        <p:nvSpPr>
          <p:cNvPr id="4" name="内容占位符 2">
            <a:extLst>
              <a:ext uri="{FF2B5EF4-FFF2-40B4-BE49-F238E27FC236}">
                <a16:creationId xmlns:a16="http://schemas.microsoft.com/office/drawing/2014/main" id="{8942FDEC-6D9B-4D11-92E4-1538427EB127}"/>
              </a:ext>
            </a:extLst>
          </p:cNvPr>
          <p:cNvSpPr>
            <a:spLocks noGrp="1"/>
          </p:cNvSpPr>
          <p:nvPr>
            <p:ph idx="1"/>
          </p:nvPr>
        </p:nvSpPr>
        <p:spPr>
          <a:xfrm>
            <a:off x="3783701" y="1103322"/>
            <a:ext cx="5225345" cy="682238"/>
          </a:xfrm>
        </p:spPr>
        <p:txBody>
          <a:bodyPr>
            <a:normAutofit/>
          </a:bodyPr>
          <a:lstStyle/>
          <a:p>
            <a:pPr marL="0" indent="0" algn="ctr">
              <a:lnSpc>
                <a:spcPct val="120000"/>
              </a:lnSpc>
              <a:buNone/>
            </a:pPr>
            <a:r>
              <a:rPr lang="zh-CN" altLang="en-US" b="1" dirty="0">
                <a:solidFill>
                  <a:srgbClr val="C00000"/>
                </a:solidFill>
              </a:rPr>
              <a:t>基于马尔科夫模型的文本生成</a:t>
            </a:r>
            <a:endParaRPr lang="en-US" altLang="zh-CN" b="1" dirty="0">
              <a:solidFill>
                <a:srgbClr val="C00000"/>
              </a:solidFill>
            </a:endParaRPr>
          </a:p>
        </p:txBody>
      </p:sp>
      <p:pic>
        <p:nvPicPr>
          <p:cNvPr id="5" name="图片 4">
            <a:extLst>
              <a:ext uri="{FF2B5EF4-FFF2-40B4-BE49-F238E27FC236}">
                <a16:creationId xmlns:a16="http://schemas.microsoft.com/office/drawing/2014/main" id="{020022FD-FE9F-4947-9E99-09CD127B0DE0}"/>
              </a:ext>
            </a:extLst>
          </p:cNvPr>
          <p:cNvPicPr>
            <a:picLocks noChangeAspect="1"/>
          </p:cNvPicPr>
          <p:nvPr/>
        </p:nvPicPr>
        <p:blipFill>
          <a:blip r:embed="rId4"/>
          <a:stretch>
            <a:fillRect/>
          </a:stretch>
        </p:blipFill>
        <p:spPr>
          <a:xfrm>
            <a:off x="6759680" y="1941528"/>
            <a:ext cx="4992565" cy="1801009"/>
          </a:xfrm>
          <a:prstGeom prst="rect">
            <a:avLst/>
          </a:prstGeom>
        </p:spPr>
      </p:pic>
      <p:pic>
        <p:nvPicPr>
          <p:cNvPr id="6" name="图片 5">
            <a:extLst>
              <a:ext uri="{FF2B5EF4-FFF2-40B4-BE49-F238E27FC236}">
                <a16:creationId xmlns:a16="http://schemas.microsoft.com/office/drawing/2014/main" id="{A4AF7B31-E9CB-49CF-8BD8-52A700E0EB0F}"/>
              </a:ext>
            </a:extLst>
          </p:cNvPr>
          <p:cNvPicPr>
            <a:picLocks noChangeAspect="1"/>
          </p:cNvPicPr>
          <p:nvPr/>
        </p:nvPicPr>
        <p:blipFill>
          <a:blip r:embed="rId5"/>
          <a:stretch>
            <a:fillRect/>
          </a:stretch>
        </p:blipFill>
        <p:spPr>
          <a:xfrm>
            <a:off x="6759679" y="4192785"/>
            <a:ext cx="4992565" cy="2051626"/>
          </a:xfrm>
          <a:prstGeom prst="rect">
            <a:avLst/>
          </a:prstGeom>
        </p:spPr>
      </p:pic>
    </p:spTree>
    <p:extLst>
      <p:ext uri="{BB962C8B-B14F-4D97-AF65-F5344CB8AC3E}">
        <p14:creationId xmlns:p14="http://schemas.microsoft.com/office/powerpoint/2010/main" val="2576507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200" y="365125"/>
            <a:ext cx="9060402" cy="682237"/>
          </a:xfrm>
        </p:spPr>
        <p:txBody>
          <a:bodyPr>
            <a:normAutofit/>
          </a:bodyPr>
          <a:lstStyle/>
          <a:p>
            <a:r>
              <a:rPr lang="zh-CN" altLang="en-US" dirty="0"/>
              <a:t>总结</a:t>
            </a:r>
          </a:p>
        </p:txBody>
      </p:sp>
      <p:sp>
        <p:nvSpPr>
          <p:cNvPr id="4" name="内容占位符 2">
            <a:extLst>
              <a:ext uri="{FF2B5EF4-FFF2-40B4-BE49-F238E27FC236}">
                <a16:creationId xmlns:a16="http://schemas.microsoft.com/office/drawing/2014/main" id="{FF2682F8-A3C0-417E-9F54-1FAAD563635D}"/>
              </a:ext>
            </a:extLst>
          </p:cNvPr>
          <p:cNvSpPr>
            <a:spLocks noGrp="1"/>
          </p:cNvSpPr>
          <p:nvPr>
            <p:ph idx="1"/>
          </p:nvPr>
        </p:nvSpPr>
        <p:spPr>
          <a:xfrm>
            <a:off x="987170" y="1478989"/>
            <a:ext cx="11082910" cy="5013886"/>
          </a:xfrm>
        </p:spPr>
        <p:txBody>
          <a:bodyPr>
            <a:normAutofit/>
          </a:bodyPr>
          <a:lstStyle/>
          <a:p>
            <a:pPr>
              <a:lnSpc>
                <a:spcPct val="130000"/>
              </a:lnSpc>
            </a:pPr>
            <a:r>
              <a:rPr lang="zh-CN" altLang="en-US" dirty="0"/>
              <a:t>上下文无关的文法（</a:t>
            </a:r>
            <a:r>
              <a:rPr lang="en-US" altLang="zh-CN" dirty="0"/>
              <a:t>Context-Free Grammar</a:t>
            </a:r>
            <a:r>
              <a:rPr lang="zh-CN" altLang="en-US" dirty="0"/>
              <a:t>）</a:t>
            </a:r>
            <a:endParaRPr lang="en-US" altLang="zh-CN" dirty="0"/>
          </a:p>
          <a:p>
            <a:pPr>
              <a:lnSpc>
                <a:spcPct val="130000"/>
              </a:lnSpc>
            </a:pPr>
            <a:r>
              <a:rPr lang="zh-CN" altLang="en-US" dirty="0"/>
              <a:t>句法分析（</a:t>
            </a:r>
            <a:r>
              <a:rPr lang="en-US" altLang="zh-CN" dirty="0"/>
              <a:t>Parsing</a:t>
            </a:r>
            <a:r>
              <a:rPr lang="zh-CN" altLang="en-US" dirty="0"/>
              <a:t>）</a:t>
            </a:r>
            <a:endParaRPr lang="en-US" altLang="zh-CN" dirty="0"/>
          </a:p>
          <a:p>
            <a:pPr>
              <a:lnSpc>
                <a:spcPct val="130000"/>
              </a:lnSpc>
            </a:pPr>
            <a:r>
              <a:rPr lang="en-US" altLang="zh-CN" dirty="0"/>
              <a:t>n</a:t>
            </a:r>
            <a:r>
              <a:rPr lang="zh-CN" altLang="en-US" dirty="0"/>
              <a:t>元模型（</a:t>
            </a:r>
            <a:r>
              <a:rPr lang="en-US" altLang="zh-CN" dirty="0"/>
              <a:t>n-gram</a:t>
            </a:r>
            <a:r>
              <a:rPr lang="zh-CN" altLang="en-US" dirty="0"/>
              <a:t>）</a:t>
            </a:r>
            <a:endParaRPr lang="en-US" altLang="zh-CN" dirty="0"/>
          </a:p>
          <a:p>
            <a:pPr>
              <a:lnSpc>
                <a:spcPct val="130000"/>
              </a:lnSpc>
            </a:pPr>
            <a:r>
              <a:rPr lang="zh-CN" altLang="en-US" dirty="0"/>
              <a:t>分词（</a:t>
            </a:r>
            <a:r>
              <a:rPr lang="en-US" altLang="zh-CN" dirty="0"/>
              <a:t>Tokenization</a:t>
            </a:r>
            <a:r>
              <a:rPr lang="zh-CN" altLang="en-US" dirty="0"/>
              <a:t>）</a:t>
            </a:r>
            <a:endParaRPr lang="en-US" altLang="zh-CN" dirty="0"/>
          </a:p>
          <a:p>
            <a:pPr>
              <a:lnSpc>
                <a:spcPct val="130000"/>
              </a:lnSpc>
            </a:pPr>
            <a:r>
              <a:rPr lang="zh-CN" altLang="en-US" dirty="0"/>
              <a:t>基于马尔科夫模型的文本生成</a:t>
            </a:r>
            <a:endParaRPr lang="en-US" altLang="zh-CN" dirty="0"/>
          </a:p>
          <a:p>
            <a:pPr>
              <a:lnSpc>
                <a:spcPct val="130000"/>
              </a:lnSpc>
            </a:pPr>
            <a:endParaRPr lang="en-US" altLang="zh-CN" dirty="0"/>
          </a:p>
          <a:p>
            <a:pPr marL="0" indent="0">
              <a:lnSpc>
                <a:spcPct val="130000"/>
              </a:lnSpc>
              <a:buNone/>
            </a:pPr>
            <a:r>
              <a:rPr lang="zh-CN" altLang="en-US" b="1" dirty="0">
                <a:solidFill>
                  <a:srgbClr val="C00000"/>
                </a:solidFill>
              </a:rPr>
              <a:t>预告：</a:t>
            </a:r>
            <a:r>
              <a:rPr lang="zh-CN" altLang="en-US" dirty="0"/>
              <a:t>基于统计的语言模型、信息检索、词表达、</a:t>
            </a:r>
            <a:r>
              <a:rPr lang="en-US" altLang="zh-CN" dirty="0"/>
              <a:t>Transformer</a:t>
            </a:r>
            <a:r>
              <a:rPr lang="zh-CN" altLang="en-US" dirty="0"/>
              <a:t>等</a:t>
            </a:r>
            <a:endParaRPr lang="en-US" altLang="zh-CN" dirty="0"/>
          </a:p>
        </p:txBody>
      </p:sp>
    </p:spTree>
    <p:extLst>
      <p:ext uri="{BB962C8B-B14F-4D97-AF65-F5344CB8AC3E}">
        <p14:creationId xmlns:p14="http://schemas.microsoft.com/office/powerpoint/2010/main" val="2553479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p:blipFill>
        <p:spPr>
          <a:xfrm>
            <a:off x="3611229" y="5446165"/>
            <a:ext cx="8514616" cy="1746440"/>
          </a:xfrm>
          <a:prstGeom prst="rect">
            <a:avLst/>
          </a:prstGeom>
        </p:spPr>
      </p:pic>
      <p:sp>
        <p:nvSpPr>
          <p:cNvPr id="37" name="矩形 36"/>
          <p:cNvSpPr/>
          <p:nvPr/>
        </p:nvSpPr>
        <p:spPr>
          <a:xfrm>
            <a:off x="4878425" y="1127848"/>
            <a:ext cx="2476006" cy="4323168"/>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sp>
        <p:nvSpPr>
          <p:cNvPr id="38" name="矩形 37"/>
          <p:cNvSpPr/>
          <p:nvPr/>
        </p:nvSpPr>
        <p:spPr>
          <a:xfrm>
            <a:off x="3611229" y="6831223"/>
            <a:ext cx="8606804" cy="69069"/>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5433548" y="1934034"/>
            <a:ext cx="1365760" cy="2123658"/>
          </a:xfrm>
          <a:prstGeom prst="rect">
            <a:avLst/>
          </a:prstGeom>
          <a:noFill/>
        </p:spPr>
        <p:txBody>
          <a:bodyPr wrap="square">
            <a:spAutoFit/>
          </a:bodyPr>
          <a:lstStyle/>
          <a:p>
            <a:pPr algn="ctr"/>
            <a:r>
              <a:rPr lang="zh-CN" sz="6600" dirty="0">
                <a:solidFill>
                  <a:schemeClr val="bg1"/>
                </a:solidFill>
                <a:latin typeface="+mj-ea"/>
                <a:ea typeface="+mj-ea"/>
              </a:rPr>
              <a:t>谢</a:t>
            </a:r>
            <a:endParaRPr lang="en-US" sz="6600" dirty="0">
              <a:solidFill>
                <a:schemeClr val="bg1"/>
              </a:solidFill>
              <a:latin typeface="+mj-ea"/>
              <a:ea typeface="+mj-ea"/>
            </a:endParaRPr>
          </a:p>
          <a:p>
            <a:pPr algn="ctr"/>
            <a:r>
              <a:rPr lang="zh-CN" sz="6600" dirty="0">
                <a:solidFill>
                  <a:schemeClr val="bg1"/>
                </a:solidFill>
                <a:latin typeface="+mj-ea"/>
                <a:ea typeface="+mj-ea"/>
              </a:rPr>
              <a:t>谢</a:t>
            </a:r>
            <a:endParaRPr lang="en-US" sz="6600" dirty="0">
              <a:solidFill>
                <a:schemeClr val="bg1"/>
              </a:solidFill>
              <a:latin typeface="+mj-ea"/>
              <a:ea typeface="+mj-ea"/>
            </a:endParaRPr>
          </a:p>
        </p:txBody>
      </p:sp>
      <p:pic>
        <p:nvPicPr>
          <p:cNvPr id="8" name="图片 7"/>
          <p:cNvPicPr>
            <a:picLocks noChangeAspect="1"/>
          </p:cNvPicPr>
          <p:nvPr/>
        </p:nvPicPr>
        <p:blipFill>
          <a:blip r:embed="rId3"/>
          <a:stretch/>
        </p:blipFill>
        <p:spPr>
          <a:xfrm>
            <a:off x="5188813" y="4691735"/>
            <a:ext cx="1836080" cy="517206"/>
          </a:xfrm>
          <a:prstGeom prst="rect">
            <a:avLst/>
          </a:prstGeom>
        </p:spPr>
      </p:pic>
      <p:sp>
        <p:nvSpPr>
          <p:cNvPr id="31" name="矩形 30"/>
          <p:cNvSpPr/>
          <p:nvPr/>
        </p:nvSpPr>
        <p:spPr>
          <a:xfrm>
            <a:off x="0" y="6424069"/>
            <a:ext cx="400755" cy="436168"/>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a:xfrm>
            <a:off x="838199" y="365125"/>
            <a:ext cx="8106103" cy="682237"/>
          </a:xfrm>
        </p:spPr>
        <p:txBody>
          <a:bodyPr/>
          <a:lstStyle/>
          <a:p>
            <a:r>
              <a:rPr lang="zh-CN" altLang="en-US" b="1" dirty="0"/>
              <a:t>背景介绍</a:t>
            </a:r>
            <a:r>
              <a:rPr lang="en-US" altLang="zh-CN" sz="3200" b="0" dirty="0"/>
              <a:t>——NLP</a:t>
            </a:r>
            <a:r>
              <a:rPr lang="zh-CN" altLang="en-US" sz="3200" b="0" dirty="0"/>
              <a:t>难点何在？</a:t>
            </a:r>
            <a:endParaRPr lang="zh-CN" altLang="en-US" b="0" dirty="0"/>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1394745" y="3012706"/>
            <a:ext cx="7775981" cy="3676917"/>
          </a:xfrm>
        </p:spPr>
        <p:txBody>
          <a:bodyPr>
            <a:normAutofit/>
          </a:bodyPr>
          <a:lstStyle/>
          <a:p>
            <a:pPr>
              <a:lnSpc>
                <a:spcPct val="110000"/>
              </a:lnSpc>
            </a:pPr>
            <a:r>
              <a:rPr lang="zh-CN" altLang="en-US" dirty="0"/>
              <a:t>不同人在不同时间对语言的判断有区别</a:t>
            </a:r>
            <a:endParaRPr lang="en-US" altLang="zh-CN" dirty="0"/>
          </a:p>
          <a:p>
            <a:pPr marL="655638" indent="-342900">
              <a:lnSpc>
                <a:spcPct val="110000"/>
              </a:lnSpc>
              <a:buFont typeface="Wingdings" panose="05000000000000000000" pitchFamily="2" charset="2"/>
              <a:buChar char="n"/>
            </a:pPr>
            <a:r>
              <a:rPr lang="en-US" altLang="zh-CN" sz="2000" dirty="0"/>
              <a:t>“Not to be invited is sad”</a:t>
            </a:r>
            <a:r>
              <a:rPr lang="en-US" altLang="zh-CN" sz="2000" dirty="0">
                <a:sym typeface="Wingdings" panose="05000000000000000000" pitchFamily="2" charset="2"/>
              </a:rPr>
              <a:t></a:t>
            </a:r>
            <a:endParaRPr lang="en-US" altLang="zh-CN" sz="2000" dirty="0"/>
          </a:p>
          <a:p>
            <a:pPr marL="655638" indent="-342900">
              <a:lnSpc>
                <a:spcPct val="110000"/>
              </a:lnSpc>
              <a:buFont typeface="Wingdings" panose="05000000000000000000" pitchFamily="2" charset="2"/>
              <a:buChar char="n"/>
            </a:pPr>
            <a:r>
              <a:rPr lang="en-US" altLang="zh-CN" sz="2000" dirty="0"/>
              <a:t>“To be not invited is sad”</a:t>
            </a:r>
            <a:r>
              <a:rPr lang="en-US" altLang="zh-CN" sz="2000" dirty="0">
                <a:sym typeface="Wingdings" panose="05000000000000000000" pitchFamily="2" charset="2"/>
              </a:rPr>
              <a:t>??</a:t>
            </a:r>
            <a:endParaRPr lang="en-US" altLang="zh-CN" sz="2000" dirty="0"/>
          </a:p>
          <a:p>
            <a:pPr>
              <a:lnSpc>
                <a:spcPct val="110000"/>
              </a:lnSpc>
            </a:pPr>
            <a:r>
              <a:rPr lang="zh-CN" altLang="en-US" dirty="0"/>
              <a:t>自然语言存在歧义，也是模糊不清的</a:t>
            </a:r>
            <a:endParaRPr lang="en-US" altLang="zh-CN" dirty="0"/>
          </a:p>
          <a:p>
            <a:pPr marL="655638" indent="-342900">
              <a:lnSpc>
                <a:spcPct val="110000"/>
              </a:lnSpc>
              <a:buFont typeface="Wingdings" panose="05000000000000000000" pitchFamily="2" charset="2"/>
              <a:buChar char="n"/>
            </a:pPr>
            <a:r>
              <a:rPr lang="en-US" altLang="zh-CN" sz="2000" dirty="0"/>
              <a:t>“He saw her duck”</a:t>
            </a:r>
            <a:r>
              <a:rPr lang="en-US" altLang="zh-CN" sz="2000" dirty="0">
                <a:sym typeface="Wingdings" panose="05000000000000000000" pitchFamily="2" charset="2"/>
              </a:rPr>
              <a:t>-&gt; </a:t>
            </a:r>
            <a:r>
              <a:rPr lang="zh-CN" altLang="en-US" sz="2000" dirty="0">
                <a:sym typeface="Wingdings" panose="05000000000000000000" pitchFamily="2" charset="2"/>
              </a:rPr>
              <a:t>她的鸭子？她躲避？</a:t>
            </a:r>
            <a:endParaRPr lang="en-US" altLang="zh-CN" sz="2000" dirty="0">
              <a:sym typeface="Wingdings" panose="05000000000000000000" pitchFamily="2" charset="2"/>
            </a:endParaRPr>
          </a:p>
          <a:p>
            <a:pPr marL="655638" indent="-342900">
              <a:lnSpc>
                <a:spcPct val="110000"/>
              </a:lnSpc>
              <a:buFont typeface="Wingdings" panose="05000000000000000000" pitchFamily="2" charset="2"/>
              <a:buChar char="n"/>
            </a:pPr>
            <a:r>
              <a:rPr lang="en-US" altLang="zh-CN" sz="2000" dirty="0">
                <a:sym typeface="Wingdings" panose="05000000000000000000" pitchFamily="2" charset="2"/>
              </a:rPr>
              <a:t>“That</a:t>
            </a:r>
            <a:r>
              <a:rPr lang="en-US" altLang="zh-CN" sz="2000" dirty="0">
                <a:latin typeface="+mn-lt"/>
                <a:sym typeface="Wingdings" panose="05000000000000000000" pitchFamily="2" charset="2"/>
              </a:rPr>
              <a:t>’</a:t>
            </a:r>
            <a:r>
              <a:rPr lang="en-US" altLang="zh-CN" sz="2000" dirty="0">
                <a:sym typeface="Wingdings" panose="05000000000000000000" pitchFamily="2" charset="2"/>
              </a:rPr>
              <a:t>s great!”-&gt; how? what?</a:t>
            </a:r>
          </a:p>
          <a:p>
            <a:pPr>
              <a:lnSpc>
                <a:spcPct val="110000"/>
              </a:lnSpc>
            </a:pPr>
            <a:r>
              <a:rPr lang="zh-CN" altLang="en-US" dirty="0"/>
              <a:t>自然语言没有正式定义从符号到对象的映射</a:t>
            </a:r>
            <a:endParaRPr lang="en-US" altLang="zh-CN" dirty="0"/>
          </a:p>
        </p:txBody>
      </p:sp>
      <p:sp>
        <p:nvSpPr>
          <p:cNvPr id="4" name="内容占位符 2">
            <a:extLst>
              <a:ext uri="{FF2B5EF4-FFF2-40B4-BE49-F238E27FC236}">
                <a16:creationId xmlns:a16="http://schemas.microsoft.com/office/drawing/2014/main" id="{D436A228-8859-488F-84FA-799DE9486DB0}"/>
              </a:ext>
            </a:extLst>
          </p:cNvPr>
          <p:cNvSpPr txBox="1">
            <a:spLocks/>
          </p:cNvSpPr>
          <p:nvPr/>
        </p:nvSpPr>
        <p:spPr>
          <a:xfrm>
            <a:off x="970767" y="1127262"/>
            <a:ext cx="10079035" cy="1805543"/>
          </a:xfrm>
          <a:prstGeom prst="rect">
            <a:avLst/>
          </a:prstGeom>
        </p:spPr>
        <p:txBody>
          <a:bodyPr vert="horz" lIns="91440" tIns="45720" rIns="91440" bIns="45720">
            <a:normAutofit lnSpcReduction="10000"/>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355600" indent="-355600">
              <a:lnSpc>
                <a:spcPct val="110000"/>
              </a:lnSpc>
            </a:pPr>
            <a:r>
              <a:rPr lang="zh-CN" altLang="en-US" b="1" dirty="0"/>
              <a:t>文法</a:t>
            </a:r>
            <a:r>
              <a:rPr lang="zh-CN" altLang="en-US" dirty="0"/>
              <a:t>（</a:t>
            </a:r>
            <a:r>
              <a:rPr lang="en-US" altLang="zh-CN" dirty="0"/>
              <a:t>grammar</a:t>
            </a:r>
            <a:r>
              <a:rPr lang="zh-CN" altLang="en-US" dirty="0"/>
              <a:t>）：定义合法句的句法（</a:t>
            </a:r>
            <a:r>
              <a:rPr lang="en-US" altLang="zh-CN" dirty="0"/>
              <a:t>syntax</a:t>
            </a:r>
            <a:r>
              <a:rPr lang="zh-CN" altLang="en-US" dirty="0"/>
              <a:t>）</a:t>
            </a:r>
            <a:endParaRPr lang="en-US" altLang="zh-CN" dirty="0"/>
          </a:p>
          <a:p>
            <a:pPr marL="355600" indent="-355600">
              <a:lnSpc>
                <a:spcPct val="110000"/>
              </a:lnSpc>
            </a:pPr>
            <a:r>
              <a:rPr lang="zh-CN" altLang="en-US" b="1" dirty="0"/>
              <a:t>语义规则</a:t>
            </a:r>
            <a:r>
              <a:rPr lang="zh-CN" altLang="en-US" dirty="0"/>
              <a:t>（</a:t>
            </a:r>
            <a:r>
              <a:rPr lang="en-US" altLang="zh-CN" dirty="0"/>
              <a:t>semantic rule</a:t>
            </a:r>
            <a:r>
              <a:rPr lang="zh-CN" altLang="en-US" dirty="0"/>
              <a:t>）：定义其含义</a:t>
            </a:r>
            <a:endParaRPr lang="en-US" altLang="zh-CN" dirty="0"/>
          </a:p>
          <a:p>
            <a:pPr marL="0" indent="0">
              <a:lnSpc>
                <a:spcPct val="110000"/>
              </a:lnSpc>
              <a:spcBef>
                <a:spcPts val="1800"/>
              </a:spcBef>
              <a:buNone/>
            </a:pPr>
            <a:r>
              <a:rPr lang="zh-CN" altLang="en-US" sz="3000" b="1" dirty="0">
                <a:solidFill>
                  <a:srgbClr val="C00000"/>
                </a:solidFill>
              </a:rPr>
              <a:t>自然语言无法像形式语言一样清晰地表示</a:t>
            </a:r>
            <a:r>
              <a:rPr lang="zh-CN" altLang="en-US" sz="3000" dirty="0"/>
              <a:t>：</a:t>
            </a:r>
            <a:endParaRPr lang="en-US" altLang="zh-CN" sz="3000" dirty="0"/>
          </a:p>
        </p:txBody>
      </p:sp>
    </p:spTree>
    <p:extLst>
      <p:ext uri="{BB962C8B-B14F-4D97-AF65-F5344CB8AC3E}">
        <p14:creationId xmlns:p14="http://schemas.microsoft.com/office/powerpoint/2010/main" val="57357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71464-FB5B-47E1-8599-FFBE5691F1CD}"/>
              </a:ext>
            </a:extLst>
          </p:cNvPr>
          <p:cNvSpPr>
            <a:spLocks noGrp="1"/>
          </p:cNvSpPr>
          <p:nvPr>
            <p:ph type="title"/>
          </p:nvPr>
        </p:nvSpPr>
        <p:spPr/>
        <p:txBody>
          <a:bodyPr>
            <a:normAutofit/>
          </a:bodyPr>
          <a:lstStyle/>
          <a:p>
            <a:r>
              <a:rPr lang="zh-CN" altLang="en-US" dirty="0"/>
              <a:t>句法（</a:t>
            </a:r>
            <a:r>
              <a:rPr lang="en-US" altLang="zh-CN" dirty="0"/>
              <a:t>Syntax</a:t>
            </a:r>
            <a:r>
              <a:rPr lang="zh-CN" altLang="en-US" dirty="0"/>
              <a:t>）</a:t>
            </a:r>
          </a:p>
        </p:txBody>
      </p:sp>
      <p:sp>
        <p:nvSpPr>
          <p:cNvPr id="3" name="内容占位符 2">
            <a:extLst>
              <a:ext uri="{FF2B5EF4-FFF2-40B4-BE49-F238E27FC236}">
                <a16:creationId xmlns:a16="http://schemas.microsoft.com/office/drawing/2014/main" id="{E1C5DE93-744B-475B-B3F9-76199B388DBC}"/>
              </a:ext>
            </a:extLst>
          </p:cNvPr>
          <p:cNvSpPr>
            <a:spLocks noGrp="1"/>
          </p:cNvSpPr>
          <p:nvPr>
            <p:ph idx="1"/>
          </p:nvPr>
        </p:nvSpPr>
        <p:spPr>
          <a:xfrm>
            <a:off x="794455" y="1357162"/>
            <a:ext cx="10957991" cy="4866085"/>
          </a:xfrm>
        </p:spPr>
        <p:txBody>
          <a:bodyPr/>
          <a:lstStyle/>
          <a:p>
            <a:pPr>
              <a:lnSpc>
                <a:spcPct val="120000"/>
              </a:lnSpc>
              <a:buFont typeface="Arial" panose="020B0604020202020204" pitchFamily="34" charset="0"/>
              <a:buChar char="•"/>
            </a:pPr>
            <a:r>
              <a:rPr lang="zh-CN" altLang="en-US" b="1" dirty="0">
                <a:solidFill>
                  <a:srgbClr val="C00000"/>
                </a:solidFill>
              </a:rPr>
              <a:t>句法</a:t>
            </a:r>
            <a:r>
              <a:rPr lang="zh-CN" altLang="en-US" dirty="0"/>
              <a:t>：规定了如何用单词来组成句子</a:t>
            </a:r>
            <a:endParaRPr lang="en-US" altLang="zh-CN" dirty="0"/>
          </a:p>
          <a:p>
            <a:pPr marL="539750">
              <a:lnSpc>
                <a:spcPct val="120000"/>
              </a:lnSpc>
              <a:buFont typeface="Wingdings" panose="05000000000000000000" pitchFamily="2" charset="2"/>
              <a:buChar char="n"/>
            </a:pPr>
            <a:r>
              <a:rPr lang="en-US" altLang="zh-CN" sz="2400" dirty="0"/>
              <a:t>“Just before 9:00 o'clock, Sherlock Holmes stepped briskly into the room.” </a:t>
            </a:r>
            <a:r>
              <a:rPr lang="en-US" altLang="zh-CN" sz="2400" dirty="0">
                <a:sym typeface="Wingdings" panose="05000000000000000000" pitchFamily="2" charset="2"/>
              </a:rPr>
              <a:t></a:t>
            </a:r>
            <a:endParaRPr lang="en-US" altLang="zh-CN" sz="2400" dirty="0"/>
          </a:p>
          <a:p>
            <a:pPr marL="539750">
              <a:lnSpc>
                <a:spcPct val="120000"/>
              </a:lnSpc>
              <a:buFont typeface="Wingdings" panose="05000000000000000000" pitchFamily="2" charset="2"/>
              <a:buChar char="n"/>
            </a:pPr>
            <a:r>
              <a:rPr lang="en-US" altLang="zh-CN" sz="2400" dirty="0"/>
              <a:t>“Just before Sherlock Holmes 9 o'clock stepped briskly the room.” </a:t>
            </a:r>
            <a:r>
              <a:rPr lang="en-US" altLang="zh-CN" sz="2400" dirty="0">
                <a:sym typeface="Wingdings" panose="05000000000000000000" pitchFamily="2" charset="2"/>
              </a:rPr>
              <a:t></a:t>
            </a:r>
          </a:p>
          <a:p>
            <a:pPr marL="0" indent="0">
              <a:lnSpc>
                <a:spcPct val="120000"/>
              </a:lnSpc>
              <a:buNone/>
            </a:pPr>
            <a:endParaRPr lang="en-US" altLang="zh-CN" sz="3000" dirty="0"/>
          </a:p>
          <a:p>
            <a:pPr>
              <a:lnSpc>
                <a:spcPct val="120000"/>
              </a:lnSpc>
              <a:buFont typeface="Arial" panose="020B0604020202020204" pitchFamily="34" charset="0"/>
              <a:buChar char="•"/>
            </a:pPr>
            <a:r>
              <a:rPr lang="zh-CN" altLang="en-US" b="1" dirty="0">
                <a:solidFill>
                  <a:srgbClr val="C00000"/>
                </a:solidFill>
              </a:rPr>
              <a:t>句法亦是有歧义的</a:t>
            </a:r>
            <a:endParaRPr lang="en-US" altLang="zh-CN" b="1" dirty="0">
              <a:solidFill>
                <a:srgbClr val="C00000"/>
              </a:solidFill>
            </a:endParaRPr>
          </a:p>
          <a:p>
            <a:pPr marL="539750">
              <a:lnSpc>
                <a:spcPct val="120000"/>
              </a:lnSpc>
              <a:buFont typeface="Wingdings" panose="05000000000000000000" pitchFamily="2" charset="2"/>
              <a:buChar char="n"/>
            </a:pPr>
            <a:r>
              <a:rPr lang="en-US" altLang="zh-CN" sz="2400" dirty="0"/>
              <a:t>“I saw the man on the mountain with a telescope”</a:t>
            </a:r>
            <a:endParaRPr lang="zh-CN" altLang="en-US" sz="2400" dirty="0"/>
          </a:p>
        </p:txBody>
      </p:sp>
    </p:spTree>
    <p:extLst>
      <p:ext uri="{BB962C8B-B14F-4D97-AF65-F5344CB8AC3E}">
        <p14:creationId xmlns:p14="http://schemas.microsoft.com/office/powerpoint/2010/main" val="928575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语义（</a:t>
            </a:r>
            <a:r>
              <a:rPr lang="en-US" altLang="zh-CN" dirty="0"/>
              <a:t>Semantic</a:t>
            </a:r>
            <a:r>
              <a:rPr lang="zh-CN" altLang="en-US" dirty="0"/>
              <a:t>）</a:t>
            </a:r>
          </a:p>
        </p:txBody>
      </p:sp>
      <p:sp>
        <p:nvSpPr>
          <p:cNvPr id="3" name="内容占位符 2">
            <a:extLst>
              <a:ext uri="{FF2B5EF4-FFF2-40B4-BE49-F238E27FC236}">
                <a16:creationId xmlns:a16="http://schemas.microsoft.com/office/drawing/2014/main" id="{20B69B9F-FCFB-491E-973F-5C2135320973}"/>
              </a:ext>
            </a:extLst>
          </p:cNvPr>
          <p:cNvSpPr>
            <a:spLocks noGrp="1"/>
          </p:cNvSpPr>
          <p:nvPr>
            <p:ph idx="1"/>
          </p:nvPr>
        </p:nvSpPr>
        <p:spPr>
          <a:xfrm>
            <a:off x="838200" y="1309035"/>
            <a:ext cx="11179372" cy="5548965"/>
          </a:xfrm>
        </p:spPr>
        <p:txBody>
          <a:bodyPr>
            <a:normAutofit lnSpcReduction="10000"/>
          </a:bodyPr>
          <a:lstStyle/>
          <a:p>
            <a:pPr>
              <a:lnSpc>
                <a:spcPct val="100000"/>
              </a:lnSpc>
            </a:pPr>
            <a:r>
              <a:rPr lang="zh-CN" altLang="en-US" b="1" dirty="0">
                <a:solidFill>
                  <a:srgbClr val="C00000"/>
                </a:solidFill>
              </a:rPr>
              <a:t>语义</a:t>
            </a:r>
            <a:r>
              <a:rPr lang="zh-CN" altLang="en-US" dirty="0"/>
              <a:t>：语言包含的含义</a:t>
            </a:r>
            <a:endParaRPr lang="en-US" altLang="zh-CN" dirty="0"/>
          </a:p>
          <a:p>
            <a:pPr marL="539750">
              <a:lnSpc>
                <a:spcPct val="100000"/>
              </a:lnSpc>
              <a:buFont typeface="Wingdings" panose="05000000000000000000" pitchFamily="2" charset="2"/>
              <a:buChar char="n"/>
            </a:pPr>
            <a:r>
              <a:rPr lang="zh-CN" altLang="en-US" sz="2400" dirty="0"/>
              <a:t> 词汇语义（</a:t>
            </a:r>
            <a:r>
              <a:rPr lang="en-US" altLang="zh-CN" sz="2400" dirty="0"/>
              <a:t>lexical semantic</a:t>
            </a:r>
            <a:r>
              <a:rPr lang="zh-CN" altLang="en-US" sz="2400" dirty="0"/>
              <a:t>）：单独词汇的含义</a:t>
            </a:r>
            <a:endParaRPr lang="en-US" altLang="zh-CN" sz="2400" dirty="0"/>
          </a:p>
          <a:p>
            <a:pPr marL="539750">
              <a:lnSpc>
                <a:spcPct val="100000"/>
              </a:lnSpc>
              <a:buFont typeface="Wingdings" panose="05000000000000000000" pitchFamily="2" charset="2"/>
              <a:buChar char="n"/>
            </a:pPr>
            <a:r>
              <a:rPr lang="zh-CN" altLang="en-US" sz="2400" dirty="0"/>
              <a:t> 组合语义（</a:t>
            </a:r>
            <a:r>
              <a:rPr lang="en-US" altLang="zh-CN" sz="2400" dirty="0"/>
              <a:t>Compositional semantics</a:t>
            </a:r>
            <a:r>
              <a:rPr lang="zh-CN" altLang="en-US" sz="2400" dirty="0"/>
              <a:t>）：基于句法组合而成的含义</a:t>
            </a:r>
            <a:endParaRPr lang="en-US" altLang="zh-CN" sz="2400" dirty="0"/>
          </a:p>
          <a:p>
            <a:pPr>
              <a:lnSpc>
                <a:spcPct val="100000"/>
              </a:lnSpc>
            </a:pPr>
            <a:r>
              <a:rPr lang="zh-CN" altLang="en-US" dirty="0"/>
              <a:t>不同句子包含相同含义</a:t>
            </a:r>
            <a:endParaRPr lang="en-US" altLang="zh-CN" dirty="0"/>
          </a:p>
          <a:p>
            <a:pPr marL="539750">
              <a:lnSpc>
                <a:spcPct val="100000"/>
              </a:lnSpc>
              <a:buFont typeface="Wingdings" panose="05000000000000000000" pitchFamily="2" charset="2"/>
              <a:buChar char="n"/>
            </a:pPr>
            <a:r>
              <a:rPr lang="en-US" altLang="zh-CN" sz="2400" dirty="0"/>
              <a:t>“Just before nine o'clock Sherlock Holmes stepped briskly into the room.”</a:t>
            </a:r>
            <a:r>
              <a:rPr lang="en-US" altLang="zh-CN" sz="2400" dirty="0">
                <a:sym typeface="Wingdings" panose="05000000000000000000" pitchFamily="2" charset="2"/>
              </a:rPr>
              <a:t></a:t>
            </a:r>
            <a:endParaRPr lang="en-US" altLang="zh-CN" sz="2400" dirty="0"/>
          </a:p>
          <a:p>
            <a:pPr marL="539750">
              <a:lnSpc>
                <a:spcPct val="100000"/>
              </a:lnSpc>
              <a:buFont typeface="Wingdings" panose="05000000000000000000" pitchFamily="2" charset="2"/>
              <a:buChar char="n"/>
            </a:pPr>
            <a:r>
              <a:rPr lang="en-US" altLang="zh-CN" sz="2400" dirty="0"/>
              <a:t>“Sherlock Holmes stepped briskly into the room just before nine o'clock.”</a:t>
            </a:r>
            <a:r>
              <a:rPr lang="en-US" altLang="zh-CN" sz="2400" dirty="0">
                <a:sym typeface="Wingdings" panose="05000000000000000000" pitchFamily="2" charset="2"/>
              </a:rPr>
              <a:t> </a:t>
            </a:r>
            <a:endParaRPr lang="en-US" altLang="zh-CN" sz="2400" dirty="0"/>
          </a:p>
          <a:p>
            <a:pPr marL="539750">
              <a:lnSpc>
                <a:spcPct val="100000"/>
              </a:lnSpc>
              <a:buFont typeface="Wingdings" panose="05000000000000000000" pitchFamily="2" charset="2"/>
              <a:buChar char="n"/>
            </a:pPr>
            <a:r>
              <a:rPr lang="en-US" altLang="zh-CN" sz="2400" dirty="0"/>
              <a:t>“A few minutes before nine, Sherlock Holmes walked quickly into the room.”</a:t>
            </a:r>
            <a:r>
              <a:rPr lang="en-US" altLang="zh-CN" sz="2400" dirty="0">
                <a:sym typeface="Wingdings" panose="05000000000000000000" pitchFamily="2" charset="2"/>
              </a:rPr>
              <a:t> </a:t>
            </a:r>
            <a:endParaRPr lang="en-US" altLang="zh-CN" sz="2400" dirty="0"/>
          </a:p>
          <a:p>
            <a:pPr>
              <a:lnSpc>
                <a:spcPct val="100000"/>
              </a:lnSpc>
            </a:pPr>
            <a:r>
              <a:rPr lang="zh-CN" altLang="en-US" dirty="0"/>
              <a:t>句法结构良好，却毫无意义</a:t>
            </a:r>
            <a:endParaRPr lang="en-US" altLang="zh-CN" dirty="0"/>
          </a:p>
          <a:p>
            <a:pPr marL="539750">
              <a:lnSpc>
                <a:spcPct val="100000"/>
              </a:lnSpc>
              <a:buFont typeface="Wingdings" panose="05000000000000000000" pitchFamily="2" charset="2"/>
              <a:buChar char="n"/>
            </a:pPr>
            <a:r>
              <a:rPr lang="en-US" altLang="zh-CN" sz="2400" dirty="0"/>
              <a:t>“Colorless green ideas sleep furiously.” </a:t>
            </a:r>
            <a:r>
              <a:rPr lang="en-US" altLang="zh-CN" sz="2400" dirty="0">
                <a:sym typeface="Wingdings" panose="05000000000000000000" pitchFamily="2" charset="2"/>
              </a:rPr>
              <a:t> </a:t>
            </a:r>
            <a:endParaRPr lang="en-US" altLang="zh-CN" sz="2400" dirty="0"/>
          </a:p>
          <a:p>
            <a:endParaRPr lang="zh-CN" altLang="en-US" dirty="0"/>
          </a:p>
        </p:txBody>
      </p:sp>
    </p:spTree>
    <p:extLst>
      <p:ext uri="{BB962C8B-B14F-4D97-AF65-F5344CB8AC3E}">
        <p14:creationId xmlns:p14="http://schemas.microsoft.com/office/powerpoint/2010/main" val="419499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F1DBA-91A9-4748-8684-B34893D74D22}"/>
              </a:ext>
            </a:extLst>
          </p:cNvPr>
          <p:cNvSpPr>
            <a:spLocks noGrp="1"/>
          </p:cNvSpPr>
          <p:nvPr>
            <p:ph type="title"/>
          </p:nvPr>
        </p:nvSpPr>
        <p:spPr/>
        <p:txBody>
          <a:bodyPr/>
          <a:lstStyle/>
          <a:p>
            <a:r>
              <a:rPr lang="zh-CN" altLang="en-US" dirty="0"/>
              <a:t>语义（</a:t>
            </a:r>
            <a:r>
              <a:rPr lang="en-US" altLang="zh-CN" dirty="0"/>
              <a:t>Semantic</a:t>
            </a:r>
            <a:r>
              <a:rPr lang="zh-CN" altLang="en-US" dirty="0"/>
              <a:t>）</a:t>
            </a:r>
          </a:p>
        </p:txBody>
      </p:sp>
      <p:pic>
        <p:nvPicPr>
          <p:cNvPr id="6" name="图片 5">
            <a:extLst>
              <a:ext uri="{FF2B5EF4-FFF2-40B4-BE49-F238E27FC236}">
                <a16:creationId xmlns:a16="http://schemas.microsoft.com/office/drawing/2014/main" id="{1813DE88-2CF6-4C5E-9929-8FFD40DFC93A}"/>
              </a:ext>
            </a:extLst>
          </p:cNvPr>
          <p:cNvPicPr>
            <a:picLocks noChangeAspect="1"/>
          </p:cNvPicPr>
          <p:nvPr/>
        </p:nvPicPr>
        <p:blipFill>
          <a:blip r:embed="rId3"/>
          <a:stretch>
            <a:fillRect/>
          </a:stretch>
        </p:blipFill>
        <p:spPr>
          <a:xfrm>
            <a:off x="6228228" y="1735176"/>
            <a:ext cx="5601218" cy="4025322"/>
          </a:xfrm>
          <a:prstGeom prst="rect">
            <a:avLst/>
          </a:prstGeom>
          <a:ln w="19050">
            <a:solidFill>
              <a:schemeClr val="bg2">
                <a:lumMod val="50000"/>
              </a:schemeClr>
            </a:solidFill>
          </a:ln>
        </p:spPr>
      </p:pic>
      <p:pic>
        <p:nvPicPr>
          <p:cNvPr id="7" name="图片 6">
            <a:extLst>
              <a:ext uri="{FF2B5EF4-FFF2-40B4-BE49-F238E27FC236}">
                <a16:creationId xmlns:a16="http://schemas.microsoft.com/office/drawing/2014/main" id="{2581096C-3A30-4A98-8421-766B87475D9A}"/>
              </a:ext>
            </a:extLst>
          </p:cNvPr>
          <p:cNvPicPr>
            <a:picLocks noChangeAspect="1"/>
          </p:cNvPicPr>
          <p:nvPr/>
        </p:nvPicPr>
        <p:blipFill>
          <a:blip r:embed="rId4"/>
          <a:stretch>
            <a:fillRect/>
          </a:stretch>
        </p:blipFill>
        <p:spPr>
          <a:xfrm>
            <a:off x="356818" y="1735176"/>
            <a:ext cx="5601218" cy="4021387"/>
          </a:xfrm>
          <a:prstGeom prst="rect">
            <a:avLst/>
          </a:prstGeom>
          <a:ln w="28575">
            <a:solidFill>
              <a:schemeClr val="bg1">
                <a:lumMod val="65000"/>
              </a:schemeClr>
            </a:solidFill>
          </a:ln>
        </p:spPr>
      </p:pic>
    </p:spTree>
    <p:extLst>
      <p:ext uri="{BB962C8B-B14F-4D97-AF65-F5344CB8AC3E}">
        <p14:creationId xmlns:p14="http://schemas.microsoft.com/office/powerpoint/2010/main" val="2977969444"/>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72D6613FBF470A4AB5195074423F7C52" ma:contentTypeVersion="2" ma:contentTypeDescription="新建文档。" ma:contentTypeScope="" ma:versionID="3fbfb7a6b367689a43b2db1d44a4c2c6">
  <xsd:schema xmlns:xsd="http://www.w3.org/2001/XMLSchema" xmlns:xs="http://www.w3.org/2001/XMLSchema" xmlns:p="http://schemas.microsoft.com/office/2006/metadata/properties" xmlns:ns3="dae977e2-f537-4749-aa96-6e1897fd635c" targetNamespace="http://schemas.microsoft.com/office/2006/metadata/properties" ma:root="true" ma:fieldsID="00fdaecdfedaeded4c929d67d6d15846" ns3:_="">
    <xsd:import namespace="dae977e2-f537-4749-aa96-6e1897fd635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e977e2-f537-4749-aa96-6e1897fd63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3E8925-BF89-417D-9678-07093ADEE3D9}">
  <ds:schemaRefs>
    <ds:schemaRef ds:uri="dae977e2-f537-4749-aa96-6e1897fd63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BA686DC-A7E8-41C8-838A-671B8758B911}">
  <ds:schemaRefs>
    <ds:schemaRef ds:uri="dae977e2-f537-4749-aa96-6e1897fd63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65742A2-98E8-49DE-BACA-369D0635F9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36987</TotalTime>
  <Words>14196</Words>
  <Application>Microsoft Macintosh PowerPoint</Application>
  <PresentationFormat>Widescreen</PresentationFormat>
  <Paragraphs>856</Paragraphs>
  <Slides>57</Slides>
  <Notes>53</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等线</vt:lpstr>
      <vt:lpstr>等线 Light</vt:lpstr>
      <vt:lpstr>微软雅黑 Light</vt:lpstr>
      <vt:lpstr>Arial</vt:lpstr>
      <vt:lpstr>Cambria Math</vt:lpstr>
      <vt:lpstr>Microsoft YaHei</vt:lpstr>
      <vt:lpstr>Wingdings</vt:lpstr>
      <vt:lpstr>Office 主题​​</vt:lpstr>
      <vt:lpstr>PowerPoint Presentation</vt:lpstr>
      <vt:lpstr>自然语言处理</vt:lpstr>
      <vt:lpstr>背景介绍——语言的重要性</vt:lpstr>
      <vt:lpstr>背景介绍——为何研究自然语言处理？</vt:lpstr>
      <vt:lpstr>背景介绍——NLP可以做些什么？</vt:lpstr>
      <vt:lpstr>背景介绍——NLP难点何在？</vt:lpstr>
      <vt:lpstr>句法（Syntax）</vt:lpstr>
      <vt:lpstr>语义（Semantic）</vt:lpstr>
      <vt:lpstr>语义（Semantic）</vt:lpstr>
      <vt:lpstr>上下文无关的文法（Context-Free Grammar）</vt:lpstr>
      <vt:lpstr>上下文无关的文法（Context-Free Grammar）</vt:lpstr>
      <vt:lpstr>上下文无关的文法（Context-Free Grammar）</vt:lpstr>
      <vt:lpstr>上下文无关的文法（Context-Free Grammar）</vt:lpstr>
      <vt:lpstr>上下文无关的文法（Context-Free Grammar）</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句法分析（Parsing）</vt:lpstr>
      <vt:lpstr>nltk（Natural Language Toolkit）</vt:lpstr>
      <vt:lpstr>nltk（Natural Language Toolkit）</vt:lpstr>
      <vt:lpstr>n元模型（n-gram）</vt:lpstr>
      <vt:lpstr>n元模型（n-gram）</vt:lpstr>
      <vt:lpstr>n元模型（n-gram）</vt:lpstr>
      <vt:lpstr>标记化(分词)（Tokenization）</vt:lpstr>
      <vt:lpstr>分词（Tokenization）</vt:lpstr>
      <vt:lpstr>分词（Tokenization）</vt:lpstr>
      <vt:lpstr>分词（Tokenization）</vt:lpstr>
      <vt:lpstr>分词（Tokenization）</vt:lpstr>
      <vt:lpstr>分词（Tokenization）</vt:lpstr>
      <vt:lpstr>分词（Tokenization）</vt:lpstr>
      <vt:lpstr>分词（Tokenization）</vt:lpstr>
      <vt:lpstr>分词（Tokenization）</vt:lpstr>
      <vt:lpstr>分词（Tokenization）</vt:lpstr>
      <vt:lpstr>分词（Tokenization）</vt:lpstr>
      <vt:lpstr>中文分词</vt:lpstr>
      <vt:lpstr>中文分词</vt:lpstr>
      <vt:lpstr>分词与n元模型演示</vt:lpstr>
      <vt:lpstr>马尔科夫模型（Markov Model）</vt:lpstr>
      <vt:lpstr>马尔科夫模型（Markov Model）</vt:lpstr>
      <vt:lpstr>马尔科夫模型（Markov Model）</vt:lpstr>
      <vt:lpstr>总结</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LIAN</dc:creator>
  <cp:lastModifiedBy>Zhang Muhan</cp:lastModifiedBy>
  <cp:revision>330</cp:revision>
  <dcterms:modified xsi:type="dcterms:W3CDTF">2024-05-06T04:35:16Z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0x01010072D6613FBF470A4AB5195074423F7C52</vt:lpwstr>
  </property>
</Properties>
</file>